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8" r:id="rId2"/>
    <p:sldId id="258" r:id="rId3"/>
    <p:sldId id="257" r:id="rId4"/>
    <p:sldId id="259" r:id="rId5"/>
    <p:sldId id="292" r:id="rId6"/>
    <p:sldId id="291" r:id="rId7"/>
    <p:sldId id="287" r:id="rId8"/>
    <p:sldId id="290" r:id="rId9"/>
    <p:sldId id="289" r:id="rId10"/>
    <p:sldId id="260" r:id="rId11"/>
    <p:sldId id="271" r:id="rId12"/>
    <p:sldId id="262" r:id="rId13"/>
    <p:sldId id="293" r:id="rId14"/>
    <p:sldId id="294" r:id="rId15"/>
    <p:sldId id="296" r:id="rId16"/>
    <p:sldId id="272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75" r:id="rId27"/>
    <p:sldId id="297" r:id="rId28"/>
    <p:sldId id="277" r:id="rId29"/>
    <p:sldId id="298" r:id="rId3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4AC"/>
    <a:srgbClr val="FFFEBE"/>
    <a:srgbClr val="277B1C"/>
    <a:srgbClr val="232ABA"/>
    <a:srgbClr val="2541D4"/>
    <a:srgbClr val="2D26A1"/>
    <a:srgbClr val="1B2D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037B2-5F77-404E-9F6A-7BC633189981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ED160-4F6B-4695-A974-D4E80D19FDF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2400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340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5469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4623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7442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7212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25375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6436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43939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09756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57696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5932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1809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0964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9440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0292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3227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8927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5480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29692-AF47-4DC8-828A-44BC5EA15B94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6327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2381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8135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5748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8" t="759" r="18274" b="-170"/>
          <a:stretch/>
        </p:blipFill>
        <p:spPr>
          <a:xfrm>
            <a:off x="10461401" y="3576478"/>
            <a:ext cx="1730600" cy="328152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8"/>
          <a:stretch/>
        </p:blipFill>
        <p:spPr>
          <a:xfrm>
            <a:off x="-2888" y="1"/>
            <a:ext cx="12192000" cy="1776973"/>
          </a:xfrm>
          <a:prstGeom prst="rect">
            <a:avLst/>
          </a:prstGeom>
        </p:spPr>
      </p:pic>
      <p:sp>
        <p:nvSpPr>
          <p:cNvPr id="2" name="1 CuadroTexto"/>
          <p:cNvSpPr txBox="1"/>
          <p:nvPr userDrawn="1"/>
        </p:nvSpPr>
        <p:spPr>
          <a:xfrm>
            <a:off x="657981" y="112877"/>
            <a:ext cx="2109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0" dirty="0">
                <a:solidFill>
                  <a:schemeClr val="bg1">
                    <a:lumMod val="50000"/>
                  </a:schemeClr>
                </a:solidFill>
              </a:rPr>
              <a:t>COPSP</a:t>
            </a:r>
          </a:p>
        </p:txBody>
      </p:sp>
      <p:sp>
        <p:nvSpPr>
          <p:cNvPr id="8" name="7 CuadroTexto"/>
          <p:cNvSpPr txBox="1"/>
          <p:nvPr userDrawn="1"/>
        </p:nvSpPr>
        <p:spPr>
          <a:xfrm>
            <a:off x="2467425" y="69336"/>
            <a:ext cx="3667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Comisión</a:t>
            </a:r>
            <a:r>
              <a:rPr lang="es-MX" sz="18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Programas Sectoriales y Presupuesto</a:t>
            </a:r>
            <a:endParaRPr lang="es-MX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120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8" t="759" r="18274" b="-170"/>
          <a:stretch/>
        </p:blipFill>
        <p:spPr>
          <a:xfrm>
            <a:off x="10461401" y="3576478"/>
            <a:ext cx="1730600" cy="328152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8"/>
          <a:stretch/>
        </p:blipFill>
        <p:spPr>
          <a:xfrm>
            <a:off x="-2888" y="1"/>
            <a:ext cx="12192000" cy="1776973"/>
          </a:xfrm>
          <a:prstGeom prst="rect">
            <a:avLst/>
          </a:prstGeom>
        </p:spPr>
      </p:pic>
      <p:sp>
        <p:nvSpPr>
          <p:cNvPr id="2" name="1 CuadroTexto"/>
          <p:cNvSpPr txBox="1"/>
          <p:nvPr userDrawn="1"/>
        </p:nvSpPr>
        <p:spPr>
          <a:xfrm>
            <a:off x="657981" y="112877"/>
            <a:ext cx="2109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0" dirty="0">
                <a:solidFill>
                  <a:schemeClr val="bg1">
                    <a:lumMod val="50000"/>
                  </a:schemeClr>
                </a:solidFill>
              </a:rPr>
              <a:t>COPSP</a:t>
            </a:r>
          </a:p>
        </p:txBody>
      </p:sp>
      <p:sp>
        <p:nvSpPr>
          <p:cNvPr id="8" name="7 CuadroTexto"/>
          <p:cNvSpPr txBox="1"/>
          <p:nvPr userDrawn="1"/>
        </p:nvSpPr>
        <p:spPr>
          <a:xfrm>
            <a:off x="2467425" y="69336"/>
            <a:ext cx="3667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Comisión</a:t>
            </a:r>
            <a:r>
              <a:rPr lang="es-MX" sz="18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Programas Sectoriales y Presupuesto</a:t>
            </a:r>
            <a:endParaRPr lang="es-MX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33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8" t="759" r="18274" b="-170"/>
          <a:stretch/>
        </p:blipFill>
        <p:spPr>
          <a:xfrm>
            <a:off x="10461401" y="3576478"/>
            <a:ext cx="1730600" cy="328152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8"/>
          <a:stretch/>
        </p:blipFill>
        <p:spPr>
          <a:xfrm>
            <a:off x="-2888" y="1"/>
            <a:ext cx="12192000" cy="1776973"/>
          </a:xfrm>
          <a:prstGeom prst="rect">
            <a:avLst/>
          </a:prstGeom>
        </p:spPr>
      </p:pic>
      <p:sp>
        <p:nvSpPr>
          <p:cNvPr id="2" name="1 CuadroTexto"/>
          <p:cNvSpPr txBox="1"/>
          <p:nvPr userDrawn="1"/>
        </p:nvSpPr>
        <p:spPr>
          <a:xfrm>
            <a:off x="657981" y="112877"/>
            <a:ext cx="2109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0" dirty="0">
                <a:solidFill>
                  <a:schemeClr val="bg1">
                    <a:lumMod val="50000"/>
                  </a:schemeClr>
                </a:solidFill>
              </a:rPr>
              <a:t>COPSP</a:t>
            </a:r>
          </a:p>
        </p:txBody>
      </p:sp>
      <p:sp>
        <p:nvSpPr>
          <p:cNvPr id="8" name="7 CuadroTexto"/>
          <p:cNvSpPr txBox="1"/>
          <p:nvPr userDrawn="1"/>
        </p:nvSpPr>
        <p:spPr>
          <a:xfrm>
            <a:off x="2467425" y="69336"/>
            <a:ext cx="3667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Comisión</a:t>
            </a:r>
            <a:r>
              <a:rPr lang="es-MX" sz="18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Programas Sectoriales y Presupuesto</a:t>
            </a:r>
            <a:endParaRPr lang="es-MX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136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474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5711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581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7405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496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940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7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4581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08109-F241-49CB-9160-48247CC1AD38}" type="datetimeFigureOut">
              <a:rPr lang="es-MX" smtClean="0"/>
              <a:t>22/02/18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34A3A-3178-4F6D-B811-B965D459B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73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077A348-38B3-4348-BC5D-1E828812C3C3}"/>
              </a:ext>
            </a:extLst>
          </p:cNvPr>
          <p:cNvSpPr/>
          <p:nvPr/>
        </p:nvSpPr>
        <p:spPr>
          <a:xfrm>
            <a:off x="371060" y="4554213"/>
            <a:ext cx="115956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DE LAS COMISIONES DE TRABAJO </a:t>
            </a:r>
          </a:p>
          <a:p>
            <a:pPr algn="just"/>
            <a:r>
              <a:rPr lang="es-MX" sz="2000" b="1" i="1" dirty="0">
                <a:solidFill>
                  <a:srgbClr val="277B1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Artículo 28.- </a:t>
            </a:r>
            <a:r>
              <a:rPr lang="es-MX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El Consejo Mexicano deberá instruir la creación de comisiones de trabajo que se encargarán de estudiar y analizar los temas sustantivos materia de la Ley. </a:t>
            </a:r>
          </a:p>
          <a:p>
            <a:pPr algn="just"/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  <a:p>
            <a:pPr algn="just"/>
            <a:r>
              <a:rPr lang="es-MX" sz="24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Los estudios, acuerdos y conclusiones de las comisiones de trabajo, serán sometidos para su aprobación al Pleno del Consejo Mexicano.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ADE2EF5-6494-EB41-BDF1-0DBAE63A1959}"/>
              </a:ext>
            </a:extLst>
          </p:cNvPr>
          <p:cNvSpPr/>
          <p:nvPr/>
        </p:nvSpPr>
        <p:spPr>
          <a:xfrm>
            <a:off x="715617" y="1846877"/>
            <a:ext cx="10588487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TimesNewRoman,Bold"/>
              </a:rPr>
              <a:t>REGLAMENTO Interior del Consejo Mexicano para el Desarrollo Rural Sustentable, publicado en </a:t>
            </a:r>
            <a:r>
              <a:rPr lang="es-MX" sz="2000" b="1" dirty="0">
                <a:latin typeface="TimesNewRoman"/>
              </a:rPr>
              <a:t>DIARIO OFICIAL Lunes 14 de julio de 2008, firmado por el C. Presidente de la Republica y los 10 Secretarios de Estado integrantes del la CIDRS. </a:t>
            </a: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480B5E0-0781-014E-8A15-FAA91AF16353}"/>
              </a:ext>
            </a:extLst>
          </p:cNvPr>
          <p:cNvSpPr/>
          <p:nvPr/>
        </p:nvSpPr>
        <p:spPr>
          <a:xfrm>
            <a:off x="1166191" y="3080621"/>
            <a:ext cx="1024393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2000" b="1" i="1" dirty="0">
                <a:solidFill>
                  <a:srgbClr val="277B1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Artículo 33.- </a:t>
            </a:r>
            <a:r>
              <a:rPr lang="es-MX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Los coordinadores de las comisiones de trabajo tendrán las siguientes funciones: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romanUcPeriod"/>
              <a:tabLst>
                <a:tab pos="457200" algn="l"/>
              </a:tabLst>
            </a:pPr>
            <a:r>
              <a:rPr lang="es-MX" sz="24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Informar al Consejo Mexicano los acuerdos tomados por la comisión de trabajo, </a:t>
            </a:r>
            <a:r>
              <a:rPr lang="es-MX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22545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18B6639-925E-8048-B781-0F892AE4B315}"/>
              </a:ext>
            </a:extLst>
          </p:cNvPr>
          <p:cNvSpPr txBox="1"/>
          <p:nvPr/>
        </p:nvSpPr>
        <p:spPr>
          <a:xfrm>
            <a:off x="212021" y="2173357"/>
            <a:ext cx="117149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ACUERDO 01-0</a:t>
            </a:r>
            <a:r>
              <a:rPr lang="es-MX" sz="3200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1</a:t>
            </a:r>
            <a:r>
              <a:rPr lang="es-MX" sz="3200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O-2018. </a:t>
            </a:r>
            <a:r>
              <a:rPr lang="es-MX" sz="3200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LA “COPSP” APROBO POR UNANIMIDAD, QUE DE ACUERDO A LA TIPOLOGÍA DE LAS UNIDADES DE PRODUCCIÓN Y PARA EL CUMPLIMIENTO DEL SEGUNDO PARRAFO DE LA FRACCI</a:t>
            </a:r>
            <a:r>
              <a:rPr lang="es-ES" sz="3200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ÓN III DEL ARTÍCULO 191 DE LA LDRS, SE ASIGNE A LOS </a:t>
            </a:r>
            <a:r>
              <a:rPr lang="es-MX" sz="3200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PEQUEÑOS PRODUCTORES AL MENOS   EL 80 % DE LOS PROGRAMAS PRESUPUESTARIOS DE LA SAGARPA. </a:t>
            </a:r>
            <a:endParaRPr lang="es-MX" sz="32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664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1B1B127-5AFD-5743-92E6-755FAD119FF2}"/>
              </a:ext>
            </a:extLst>
          </p:cNvPr>
          <p:cNvSpPr txBox="1"/>
          <p:nvPr/>
        </p:nvSpPr>
        <p:spPr>
          <a:xfrm>
            <a:off x="901147" y="2266117"/>
            <a:ext cx="103897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ACUERDO 01-0</a:t>
            </a:r>
            <a:r>
              <a:rPr lang="es-MX" sz="36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2</a:t>
            </a:r>
            <a:r>
              <a:rPr lang="es-MX" sz="36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O-2018. </a:t>
            </a:r>
            <a:r>
              <a:rPr lang="es-MX" sz="36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LA “COPSP” ACORDÓ POR UNANIMIDAD DE VOTOS DE LOS CONSEJEROS ASISTENTE, SOLICITAR A TODAS LA UR’s, LAS LISTAS DE RESULTADOS DE LAS DICTAMINACIONES RELIZADAS A LAS SOLICITUDES 2017 Y 2018, MISMAS QUE DEBERAN ESTAR DISPONIBLES EN LA </a:t>
            </a:r>
            <a:r>
              <a:rPr lang="es-ES" sz="36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PÁGINA ELECTRÓNICA DEL “</a:t>
            </a:r>
            <a:r>
              <a:rPr lang="es-MX" sz="36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CMDRS”.</a:t>
            </a:r>
          </a:p>
        </p:txBody>
      </p:sp>
    </p:spTree>
    <p:extLst>
      <p:ext uri="{BB962C8B-B14F-4D97-AF65-F5344CB8AC3E}">
        <p14:creationId xmlns:p14="http://schemas.microsoft.com/office/powerpoint/2010/main" val="2354959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2362823" y="2925569"/>
            <a:ext cx="7232191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4000" b="1" i="1" dirty="0">
                <a:solidFill>
                  <a:srgbClr val="2D26A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2da. SESIÓN ORDINARIA</a:t>
            </a:r>
          </a:p>
        </p:txBody>
      </p:sp>
    </p:spTree>
    <p:extLst>
      <p:ext uri="{BB962C8B-B14F-4D97-AF65-F5344CB8AC3E}">
        <p14:creationId xmlns:p14="http://schemas.microsoft.com/office/powerpoint/2010/main" val="1451365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C20A2CE-5CE8-AF40-BC24-F68CC02103C3}"/>
              </a:ext>
            </a:extLst>
          </p:cNvPr>
          <p:cNvSpPr/>
          <p:nvPr/>
        </p:nvSpPr>
        <p:spPr>
          <a:xfrm>
            <a:off x="357810" y="1861958"/>
            <a:ext cx="1154264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CONVOCATORIA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 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ES" sz="2000" b="1" i="1" dirty="0">
                <a:solidFill>
                  <a:srgbClr val="833C0B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SEGUNDA SESIÓN ORDINARIA DE LA “COPSP” A CELEBRARSE EL MIÉRCOLES 21 DE FEBRERO DE 2018, de 17:00 a 19:00 HORAS</a:t>
            </a:r>
          </a:p>
          <a:p>
            <a:pPr algn="ctr"/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ORDEN DEL DÍA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  Lista de asistencia e instalación formal de la sesión;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Aprobación del orden del día;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Con fundamento en los Artículos 16, 17 y 18 de la LDRS y en apego a los Artículos 1 y 20 del Acuerdo por el que se dan a conocer las Disposiciones Generales aplicables a las Reglas de Operación de los Programas de la SAGARPA, para el ejercicio 2018, se designarán a los CONSEJEROS del CMDRS, para que realizarán el SEGUIMIENTO de las acciones apoyadas por los diversos componentes de los Programas Presupuestarios modalidad “S” de la SAGARPA;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Informe de los Titulares de las Unidades Responsables de los Componentes que se relacionan en el cuadro siguiente: 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131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26D49FCC-0985-C24B-A52C-BEC14395D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810786"/>
              </p:ext>
            </p:extLst>
          </p:nvPr>
        </p:nvGraphicFramePr>
        <p:xfrm>
          <a:off x="39756" y="1868559"/>
          <a:ext cx="12112488" cy="41346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7130">
                  <a:extLst>
                    <a:ext uri="{9D8B030D-6E8A-4147-A177-3AD203B41FA5}">
                      <a16:colId xmlns:a16="http://schemas.microsoft.com/office/drawing/2014/main" val="2897072440"/>
                    </a:ext>
                  </a:extLst>
                </a:gridCol>
                <a:gridCol w="4995646">
                  <a:extLst>
                    <a:ext uri="{9D8B030D-6E8A-4147-A177-3AD203B41FA5}">
                      <a16:colId xmlns:a16="http://schemas.microsoft.com/office/drawing/2014/main" val="680808318"/>
                    </a:ext>
                  </a:extLst>
                </a:gridCol>
                <a:gridCol w="2934822">
                  <a:extLst>
                    <a:ext uri="{9D8B030D-6E8A-4147-A177-3AD203B41FA5}">
                      <a16:colId xmlns:a16="http://schemas.microsoft.com/office/drawing/2014/main" val="624194781"/>
                    </a:ext>
                  </a:extLst>
                </a:gridCol>
                <a:gridCol w="2204890">
                  <a:extLst>
                    <a:ext uri="{9D8B030D-6E8A-4147-A177-3AD203B41FA5}">
                      <a16:colId xmlns:a16="http://schemas.microsoft.com/office/drawing/2014/main" val="1337848986"/>
                    </a:ext>
                  </a:extLst>
                </a:gridCol>
              </a:tblGrid>
              <a:tr h="551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HORARIO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COMPONENTE/SUBCOMPONENTE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UNIDAD RESPONSABLE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TITULAR</a:t>
                      </a:r>
                      <a:endParaRPr lang="es-MX" sz="18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7176969"/>
                  </a:ext>
                </a:extLst>
              </a:tr>
              <a:tr h="826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18:00 a 18:15 horas</a:t>
                      </a:r>
                      <a:endParaRPr lang="es-MX" sz="18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Desarrollo Productivo del Sur Sureste y Zonas Económicas Especiales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Dirección General de Zonas Tropicales.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Ing. Ignacio de Jesús Lastra Marín</a:t>
                      </a:r>
                      <a:endParaRPr lang="es-MX" sz="18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3299603"/>
                  </a:ext>
                </a:extLst>
              </a:tr>
              <a:tr h="1102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18:15 a 18:30 horas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Desarrollo de las Zonas Áridas (PRODEZA)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Dirección General de la Comisión Nacional de las Zonas áridas (CONAZA)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C.P. Abraham Cepeda Izaguirre</a:t>
                      </a:r>
                      <a:endParaRPr lang="es-MX" sz="18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8612932"/>
                  </a:ext>
                </a:extLst>
              </a:tr>
              <a:tr h="826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18:30 a 18:45 horas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Fortalecimiento a Organizaciones Rurales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Coordinación General de Enlace Sectorial</a:t>
                      </a:r>
                      <a:endParaRPr lang="es-MX" sz="18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Ing. Héctor René García Quiñones</a:t>
                      </a:r>
                      <a:endParaRPr lang="es-MX" sz="18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2561176"/>
                  </a:ext>
                </a:extLst>
              </a:tr>
              <a:tr h="826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18:45 a 19:00 horas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Proyectos Productivos (FAPPA)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Coordinación General de Enlace Sectorial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Ing. Héctor René García Quiñones</a:t>
                      </a:r>
                      <a:endParaRPr lang="es-MX" sz="18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2278167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A155D23-BA69-9546-A043-7998A0F850A3}"/>
              </a:ext>
            </a:extLst>
          </p:cNvPr>
          <p:cNvSpPr/>
          <p:nvPr/>
        </p:nvSpPr>
        <p:spPr>
          <a:xfrm>
            <a:off x="39760" y="6140582"/>
            <a:ext cx="121522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5. Asuntos Generales;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6. Ratificación de Acuerdos.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541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39A42E2-CB29-AA4F-B149-9FD676029E4F}"/>
              </a:ext>
            </a:extLst>
          </p:cNvPr>
          <p:cNvSpPr txBox="1"/>
          <p:nvPr/>
        </p:nvSpPr>
        <p:spPr>
          <a:xfrm>
            <a:off x="1086675" y="3246784"/>
            <a:ext cx="977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ACUERDOS DE LA SEGUNDA SESI</a:t>
            </a:r>
            <a:r>
              <a:rPr lang="es-ES" sz="32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ÓN ORDINARIA</a:t>
            </a:r>
            <a:endParaRPr lang="es-MX" sz="3200" b="1" i="1" dirty="0">
              <a:solidFill>
                <a:srgbClr val="FF0000"/>
              </a:solidFill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889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3FE0733-574A-014C-8C7D-CE81A0347BC7}"/>
              </a:ext>
            </a:extLst>
          </p:cNvPr>
          <p:cNvSpPr txBox="1"/>
          <p:nvPr/>
        </p:nvSpPr>
        <p:spPr>
          <a:xfrm>
            <a:off x="477078" y="1855300"/>
            <a:ext cx="1134386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b="1" i="1" dirty="0">
                <a:solidFill>
                  <a:srgbClr val="2D26A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ACUERDO 02-0</a:t>
            </a:r>
            <a:r>
              <a:rPr lang="es-MX" sz="32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1</a:t>
            </a:r>
            <a:r>
              <a:rPr lang="es-MX" sz="3200" b="1" i="1" dirty="0">
                <a:solidFill>
                  <a:srgbClr val="2D26A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O-2018. </a:t>
            </a:r>
            <a:r>
              <a:rPr lang="es-MX" sz="32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POR ACUERDO Y VOTACI</a:t>
            </a:r>
            <a:r>
              <a:rPr lang="es-ES" sz="32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ÓN UNÁNIME DE LOS CONSEJEROS ASISTENTES,</a:t>
            </a:r>
            <a:r>
              <a:rPr lang="es-MX" sz="32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 </a:t>
            </a:r>
            <a:r>
              <a:rPr lang="es-ES" sz="32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FUERON RATIFICADOS LOS CONSEJEROS QUE DARÁN SEGUIMIENTO A LAS ACCIONES APOYADAS POR LOS DIVERSOS COMPONENTES DE LOS PROGRAMAS PRESUPUESTARIOS MODALIDAD “S” DE LA “SAGARPA”· DE ACUERDO A LOS ARTÍCULOS 1º Y 20 DE LAS DISPOSICIONES GENERALES APLICABLES A LAS REGLAS DE OPERACIÓN, PARA DAR CUMPLIMIENTO A  LOS ARTÍCULOS 16, 17 Y 18 DE LA LDRS. </a:t>
            </a:r>
            <a:endParaRPr lang="es-MX" sz="36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731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FA3464CE-19BF-A542-9894-ED03842ED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814176"/>
              </p:ext>
            </p:extLst>
          </p:nvPr>
        </p:nvGraphicFramePr>
        <p:xfrm>
          <a:off x="198780" y="2014329"/>
          <a:ext cx="11741425" cy="4731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7615">
                  <a:extLst>
                    <a:ext uri="{9D8B030D-6E8A-4147-A177-3AD203B41FA5}">
                      <a16:colId xmlns:a16="http://schemas.microsoft.com/office/drawing/2014/main" val="697126836"/>
                    </a:ext>
                  </a:extLst>
                </a:gridCol>
                <a:gridCol w="5581443">
                  <a:extLst>
                    <a:ext uri="{9D8B030D-6E8A-4147-A177-3AD203B41FA5}">
                      <a16:colId xmlns:a16="http://schemas.microsoft.com/office/drawing/2014/main" val="2803434918"/>
                    </a:ext>
                  </a:extLst>
                </a:gridCol>
                <a:gridCol w="3962367">
                  <a:extLst>
                    <a:ext uri="{9D8B030D-6E8A-4147-A177-3AD203B41FA5}">
                      <a16:colId xmlns:a16="http://schemas.microsoft.com/office/drawing/2014/main" val="4095966818"/>
                    </a:ext>
                  </a:extLst>
                </a:gridCol>
              </a:tblGrid>
              <a:tr h="134301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I.- Programa de Fomento a la Agricultura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Componentes: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Salvador Aguayo García (Red Noremso), Juan Carlos Arizmendi Espino (CNC), Alfredo García (ANSAC)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102648"/>
                  </a:ext>
                </a:extLst>
              </a:tr>
              <a:tr h="41881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A.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Capitalización Productiva Agrícola;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7518784"/>
                  </a:ext>
                </a:extLst>
              </a:tr>
              <a:tr h="67671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B.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Estrategias Integrales de Política Pública Agrícola;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1431113"/>
                  </a:ext>
                </a:extLst>
              </a:tr>
              <a:tr h="100986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C.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Investigación, Innovación y Desarrollo Tecnológico Agrícola;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Marco Antonio Godoy (FEPUR), Gregorio Viramontes Pérez(UNIMOSS)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758034"/>
                  </a:ext>
                </a:extLst>
              </a:tr>
              <a:tr h="41881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Mejoramiento Productivo de Suelo y Agua;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294028"/>
                  </a:ext>
                </a:extLst>
              </a:tr>
              <a:tr h="41881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E.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PROAGRO Productivo; y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Antonio Jimenez Portillo (CCI)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090784"/>
                  </a:ext>
                </a:extLst>
              </a:tr>
              <a:tr h="44499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F.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Energías Renovables.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9605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194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C6DF9E61-EFF4-ED49-A8A0-B21E3C662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559825"/>
              </p:ext>
            </p:extLst>
          </p:nvPr>
        </p:nvGraphicFramePr>
        <p:xfrm>
          <a:off x="583095" y="1934817"/>
          <a:ext cx="11264347" cy="39262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8322">
                  <a:extLst>
                    <a:ext uri="{9D8B030D-6E8A-4147-A177-3AD203B41FA5}">
                      <a16:colId xmlns:a16="http://schemas.microsoft.com/office/drawing/2014/main" val="586310798"/>
                    </a:ext>
                  </a:extLst>
                </a:gridCol>
                <a:gridCol w="5354657">
                  <a:extLst>
                    <a:ext uri="{9D8B030D-6E8A-4147-A177-3AD203B41FA5}">
                      <a16:colId xmlns:a16="http://schemas.microsoft.com/office/drawing/2014/main" val="1082510784"/>
                    </a:ext>
                  </a:extLst>
                </a:gridCol>
                <a:gridCol w="3801368">
                  <a:extLst>
                    <a:ext uri="{9D8B030D-6E8A-4147-A177-3AD203B41FA5}">
                      <a16:colId xmlns:a16="http://schemas.microsoft.com/office/drawing/2014/main" val="989372880"/>
                    </a:ext>
                  </a:extLst>
                </a:gridCol>
              </a:tblGrid>
              <a:tr h="56470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II. Programa de Fomento Ganadero</a:t>
                      </a:r>
                      <a:endParaRPr lang="es-ES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Componentes:</a:t>
                      </a:r>
                      <a:endParaRPr lang="es-ES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003103"/>
                  </a:ext>
                </a:extLst>
              </a:tr>
              <a:tr h="27379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A.</a:t>
                      </a:r>
                      <a:endParaRPr lang="es-ES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Capitalización Productiva Pecuaria;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468570"/>
                  </a:ext>
                </a:extLst>
              </a:tr>
              <a:tr h="27379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B.</a:t>
                      </a:r>
                      <a:endParaRPr lang="es-ES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Estrategias Integrales para la Cadena Productiva;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9297088"/>
                  </a:ext>
                </a:extLst>
              </a:tr>
              <a:tr h="47539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C.</a:t>
                      </a:r>
                      <a:endParaRPr lang="es-ES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Investigación, Innovación y Desarrollo Tecnológico Pecuarios;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Jorge Enrique Rafael Valencia y López (ONCVA)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2363447"/>
                  </a:ext>
                </a:extLst>
              </a:tr>
              <a:tr h="70902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PROGAN Productivo; y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María del Cármen Ramos Ortíz (ONG) Carmen (CNG), Jorge Enrique Rafael Valencia y López (ONCVA)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601774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E.</a:t>
                      </a:r>
                      <a:endParaRPr lang="es-ES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Sustentabilidad Pecuaria.</a:t>
                      </a:r>
                      <a:endParaRPr lang="es-ES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8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1428780"/>
                  </a:ext>
                </a:extLst>
              </a:tr>
              <a:tr h="1112304">
                <a:tc>
                  <a:txBody>
                    <a:bodyPr/>
                    <a:lstStyle/>
                    <a:p>
                      <a:pPr algn="ctr" fontAlgn="ctr"/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65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51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F8DB9934-67C6-6646-A4C4-AD7B4D674B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278414"/>
              </p:ext>
            </p:extLst>
          </p:nvPr>
        </p:nvGraphicFramePr>
        <p:xfrm>
          <a:off x="371061" y="1961322"/>
          <a:ext cx="11304103" cy="42871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5763">
                  <a:extLst>
                    <a:ext uri="{9D8B030D-6E8A-4147-A177-3AD203B41FA5}">
                      <a16:colId xmlns:a16="http://schemas.microsoft.com/office/drawing/2014/main" val="579866676"/>
                    </a:ext>
                  </a:extLst>
                </a:gridCol>
                <a:gridCol w="5373556">
                  <a:extLst>
                    <a:ext uri="{9D8B030D-6E8A-4147-A177-3AD203B41FA5}">
                      <a16:colId xmlns:a16="http://schemas.microsoft.com/office/drawing/2014/main" val="1360138590"/>
                    </a:ext>
                  </a:extLst>
                </a:gridCol>
                <a:gridCol w="3814784">
                  <a:extLst>
                    <a:ext uri="{9D8B030D-6E8A-4147-A177-3AD203B41FA5}">
                      <a16:colId xmlns:a16="http://schemas.microsoft.com/office/drawing/2014/main" val="2337489792"/>
                    </a:ext>
                  </a:extLst>
                </a:gridCol>
              </a:tblGrid>
              <a:tr h="183403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III. Programa de Fomento a la Productividad Pesquera y Acuícola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Componentes: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91392"/>
                  </a:ext>
                </a:extLst>
              </a:tr>
              <a:tr h="45145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Impulso a la Capitalización;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57300"/>
                  </a:ext>
                </a:extLst>
              </a:tr>
              <a:tr h="45145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B.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Paquetes Productivos Pesqueros y Acuícolas;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438814"/>
                  </a:ext>
                </a:extLst>
              </a:tr>
              <a:tr h="45145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Desarrollo de la Acuacultura;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3836028"/>
                  </a:ext>
                </a:extLst>
              </a:tr>
              <a:tr h="45145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Ordenamiento y Vigilancia Pesquera y Acuícola; y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3049891"/>
                  </a:ext>
                </a:extLst>
              </a:tr>
              <a:tr h="47967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Fomento al Consumo.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8390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776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018098"/>
              </p:ext>
            </p:extLst>
          </p:nvPr>
        </p:nvGraphicFramePr>
        <p:xfrm>
          <a:off x="755374" y="3087757"/>
          <a:ext cx="10813774" cy="294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6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6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332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600" b="1" i="1" baseline="0" dirty="0">
                          <a:solidFill>
                            <a:srgbClr val="C00000"/>
                          </a:solidFill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1ra. Sesión Ordinaria</a:t>
                      </a:r>
                      <a:endParaRPr lang="es-MX" sz="3600" b="1" i="1" dirty="0">
                        <a:solidFill>
                          <a:srgbClr val="C00000"/>
                        </a:solidFill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  <a:p>
                      <a:pPr algn="ctr"/>
                      <a:endParaRPr lang="es-MX" sz="3600" b="1" i="1" dirty="0">
                        <a:solidFill>
                          <a:srgbClr val="C00000"/>
                        </a:solidFill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600" b="1" i="1" baseline="0" dirty="0">
                          <a:solidFill>
                            <a:srgbClr val="C00000"/>
                          </a:solidFill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31 de enero </a:t>
                      </a:r>
                      <a:endParaRPr lang="es-MX" sz="3600" b="1" i="1" dirty="0">
                        <a:solidFill>
                          <a:srgbClr val="C00000"/>
                        </a:solidFill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690">
                <a:tc>
                  <a:txBody>
                    <a:bodyPr/>
                    <a:lstStyle/>
                    <a:p>
                      <a:pPr algn="ctr"/>
                      <a:r>
                        <a:rPr lang="es-MX" sz="3600" b="1" i="1" dirty="0">
                          <a:solidFill>
                            <a:srgbClr val="2D26A1"/>
                          </a:solidFill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2da. Sesión Ordinaria</a:t>
                      </a:r>
                    </a:p>
                  </a:txBody>
                  <a:tcPr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600" b="1" i="1" dirty="0">
                          <a:solidFill>
                            <a:srgbClr val="2D26A1"/>
                          </a:solidFill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21 de</a:t>
                      </a:r>
                      <a:r>
                        <a:rPr lang="es-MX" sz="3600" b="1" i="1" baseline="0" dirty="0">
                          <a:solidFill>
                            <a:srgbClr val="2D26A1"/>
                          </a:solidFill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 Febrero</a:t>
                      </a:r>
                      <a:endParaRPr lang="es-MX" sz="3600" b="1" i="1" dirty="0">
                        <a:solidFill>
                          <a:srgbClr val="2D26A1"/>
                        </a:solidFill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357809" y="1993706"/>
            <a:ext cx="11542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La COPSP sesionó de acuerdo al siguiente calendario: </a:t>
            </a:r>
          </a:p>
        </p:txBody>
      </p:sp>
    </p:spTree>
    <p:extLst>
      <p:ext uri="{BB962C8B-B14F-4D97-AF65-F5344CB8AC3E}">
        <p14:creationId xmlns:p14="http://schemas.microsoft.com/office/powerpoint/2010/main" val="583478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6BEED01-81C7-EC49-81A9-519DBCFAB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87771"/>
              </p:ext>
            </p:extLst>
          </p:nvPr>
        </p:nvGraphicFramePr>
        <p:xfrm>
          <a:off x="357810" y="1961315"/>
          <a:ext cx="11502885" cy="468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2968">
                  <a:extLst>
                    <a:ext uri="{9D8B030D-6E8A-4147-A177-3AD203B41FA5}">
                      <a16:colId xmlns:a16="http://schemas.microsoft.com/office/drawing/2014/main" val="931200286"/>
                    </a:ext>
                  </a:extLst>
                </a:gridCol>
                <a:gridCol w="5468050">
                  <a:extLst>
                    <a:ext uri="{9D8B030D-6E8A-4147-A177-3AD203B41FA5}">
                      <a16:colId xmlns:a16="http://schemas.microsoft.com/office/drawing/2014/main" val="1006277570"/>
                    </a:ext>
                  </a:extLst>
                </a:gridCol>
                <a:gridCol w="3881867">
                  <a:extLst>
                    <a:ext uri="{9D8B030D-6E8A-4147-A177-3AD203B41FA5}">
                      <a16:colId xmlns:a16="http://schemas.microsoft.com/office/drawing/2014/main" val="3172797814"/>
                    </a:ext>
                  </a:extLst>
                </a:gridCol>
              </a:tblGrid>
              <a:tr h="15338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IV. Programa de Sanidad e Inocuidad Agroalimentaria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Componentes:</a:t>
                      </a:r>
                      <a:endParaRPr lang="es-ES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64307"/>
                  </a:ext>
                </a:extLst>
              </a:tr>
              <a:tr h="50083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Campañas Fitozoosanitarias;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5980827"/>
                  </a:ext>
                </a:extLst>
              </a:tr>
              <a:tr h="50083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B.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Inocuidad Agroalimentaria, Acuícola y Pesquera;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0957120"/>
                  </a:ext>
                </a:extLst>
              </a:tr>
              <a:tr h="100166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Inspección y Vigilancia Epidemiológica, de Plagas y Enfermedades Reglamentadas no Cuarentenarias; y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1140385"/>
                  </a:ext>
                </a:extLst>
              </a:tr>
              <a:tr h="103296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Vigilancia Epidemiológica, de Plagas y Enfermedades Cuarentenarias.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3419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0945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4DDD37D9-A198-3D42-8BB1-CF657C33D1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95757"/>
              </p:ext>
            </p:extLst>
          </p:nvPr>
        </p:nvGraphicFramePr>
        <p:xfrm>
          <a:off x="397566" y="1936218"/>
          <a:ext cx="11516138" cy="42790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5449">
                  <a:extLst>
                    <a:ext uri="{9D8B030D-6E8A-4147-A177-3AD203B41FA5}">
                      <a16:colId xmlns:a16="http://schemas.microsoft.com/office/drawing/2014/main" val="1774775074"/>
                    </a:ext>
                  </a:extLst>
                </a:gridCol>
                <a:gridCol w="5474349">
                  <a:extLst>
                    <a:ext uri="{9D8B030D-6E8A-4147-A177-3AD203B41FA5}">
                      <a16:colId xmlns:a16="http://schemas.microsoft.com/office/drawing/2014/main" val="2409208084"/>
                    </a:ext>
                  </a:extLst>
                </a:gridCol>
                <a:gridCol w="3886340">
                  <a:extLst>
                    <a:ext uri="{9D8B030D-6E8A-4147-A177-3AD203B41FA5}">
                      <a16:colId xmlns:a16="http://schemas.microsoft.com/office/drawing/2014/main" val="1877852639"/>
                    </a:ext>
                  </a:extLst>
                </a:gridCol>
              </a:tblGrid>
              <a:tr h="156257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V. Programa de Productividad y Competitividad Agroalimentaria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Componentes:</a:t>
                      </a:r>
                      <a:endParaRPr lang="es-ES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3026988"/>
                  </a:ext>
                </a:extLst>
              </a:tr>
              <a:tr h="38463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Acceso al Financiamiento;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164144"/>
                  </a:ext>
                </a:extLst>
              </a:tr>
              <a:tr h="38463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B.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Activos Productivos y Agrologística;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171824"/>
                  </a:ext>
                </a:extLst>
              </a:tr>
              <a:tr h="38463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Certificación y Normalización Agroalimentaria;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7985934"/>
                  </a:ext>
                </a:extLst>
              </a:tr>
              <a:tr h="76926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Desarrollo Productivo del Sur Sureste y Zonas Económicas Especiales;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Marco Antonio Godoy Rodriguez  (FEPUR)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0415329"/>
                  </a:ext>
                </a:extLst>
              </a:tr>
              <a:tr h="38463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Fortalecimiento a la Cadena Productiva; y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403812"/>
                  </a:ext>
                </a:extLst>
              </a:tr>
              <a:tr h="40867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F.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Riesgo Compartido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701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914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A7F7C249-C7C2-7A40-B285-9200E3EE7F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75870"/>
              </p:ext>
            </p:extLst>
          </p:nvPr>
        </p:nvGraphicFramePr>
        <p:xfrm>
          <a:off x="424072" y="3273287"/>
          <a:ext cx="11383617" cy="2162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0645">
                  <a:extLst>
                    <a:ext uri="{9D8B030D-6E8A-4147-A177-3AD203B41FA5}">
                      <a16:colId xmlns:a16="http://schemas.microsoft.com/office/drawing/2014/main" val="4033416746"/>
                    </a:ext>
                  </a:extLst>
                </a:gridCol>
                <a:gridCol w="5411354">
                  <a:extLst>
                    <a:ext uri="{9D8B030D-6E8A-4147-A177-3AD203B41FA5}">
                      <a16:colId xmlns:a16="http://schemas.microsoft.com/office/drawing/2014/main" val="266866686"/>
                    </a:ext>
                  </a:extLst>
                </a:gridCol>
                <a:gridCol w="3841618">
                  <a:extLst>
                    <a:ext uri="{9D8B030D-6E8A-4147-A177-3AD203B41FA5}">
                      <a16:colId xmlns:a16="http://schemas.microsoft.com/office/drawing/2014/main" val="3057405376"/>
                    </a:ext>
                  </a:extLst>
                </a:gridCol>
              </a:tblGrid>
              <a:tr h="90363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VI. Programa de Apoyos a la Comercialización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Componentes: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9335392"/>
                  </a:ext>
                </a:extLst>
              </a:tr>
              <a:tr h="43812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Incentivos a la Comercialización; y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José Cruz Valles Guevara (UNORCA C.N.)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900933"/>
                  </a:ext>
                </a:extLst>
              </a:tr>
              <a:tr h="46550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B.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Promoción Comercial y Fomento a las Exportaciones.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15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743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40563C6A-E833-A240-880A-D66D99736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978305"/>
              </p:ext>
            </p:extLst>
          </p:nvPr>
        </p:nvGraphicFramePr>
        <p:xfrm>
          <a:off x="490331" y="1709534"/>
          <a:ext cx="11357112" cy="50427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5684">
                  <a:extLst>
                    <a:ext uri="{9D8B030D-6E8A-4147-A177-3AD203B41FA5}">
                      <a16:colId xmlns:a16="http://schemas.microsoft.com/office/drawing/2014/main" val="2207860771"/>
                    </a:ext>
                  </a:extLst>
                </a:gridCol>
                <a:gridCol w="5398755">
                  <a:extLst>
                    <a:ext uri="{9D8B030D-6E8A-4147-A177-3AD203B41FA5}">
                      <a16:colId xmlns:a16="http://schemas.microsoft.com/office/drawing/2014/main" val="3305055743"/>
                    </a:ext>
                  </a:extLst>
                </a:gridCol>
                <a:gridCol w="3832673">
                  <a:extLst>
                    <a:ext uri="{9D8B030D-6E8A-4147-A177-3AD203B41FA5}">
                      <a16:colId xmlns:a16="http://schemas.microsoft.com/office/drawing/2014/main" val="154383337"/>
                    </a:ext>
                  </a:extLst>
                </a:gridCol>
              </a:tblGrid>
              <a:tr h="55323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VII. Programa de Apoyos a Pequeños Productores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Componentes: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56683"/>
                  </a:ext>
                </a:extLst>
              </a:tr>
              <a:tr h="26823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Arráigate Joven – Impulso Emprendedor;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1901663"/>
                  </a:ext>
                </a:extLst>
              </a:tr>
              <a:tr h="26823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B.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Atención a Siniestros Agropecuarios;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328776"/>
                  </a:ext>
                </a:extLst>
              </a:tr>
              <a:tr h="4358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Desarrollo de las Zonas Áridas /(PRODEZA);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Jubenal Rodriguez Maldonado (Red MOCAF), Salvador Aguayo García (RED NOREMSO)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156158"/>
                  </a:ext>
                </a:extLst>
              </a:tr>
              <a:tr h="4358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El Campo en Nuestras Manos;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Adriana B. Juárez Santillán (RENAMUR), Juan Carlos Restrepo Orozco (UNOMDIE)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088283"/>
                  </a:ext>
                </a:extLst>
              </a:tr>
              <a:tr h="5364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Extensionismo, Desarrollo de Capacidades y Asociatividad Productiva;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Esteban Leovigildo Espinosa López (FNDCM), Jubenal Rodríguez Maldonado(Red Mocaf), 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072955"/>
                  </a:ext>
                </a:extLst>
              </a:tr>
              <a:tr h="4358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F.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Fortalecimiento a Organizaciones Rurales;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Catalina  García Quintero (AMMOR), Jubenal Rodriguez Maldinado (Red Mocaf), José Cruz Valles Guevara (UNORCA C.N.)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5117168"/>
                  </a:ext>
                </a:extLst>
              </a:tr>
              <a:tr h="26823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G.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PROCAFÉ e Impulso Productivo al Café;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Marco Antonio Godoy (FEPUR)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719004"/>
                  </a:ext>
                </a:extLst>
              </a:tr>
              <a:tr h="5364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H.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Programa de Incentivos para Productores de Maíz y Frijol (PIMAF);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Marco Antonio Godoy (FEPUR), Gregorio Viramontes Pérez(UNIMOSS)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864543"/>
                  </a:ext>
                </a:extLst>
              </a:tr>
              <a:tr h="26823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Proyectos Productivos (FAPPA);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Antonio Jimenez Portillo (CCI)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175668"/>
                  </a:ext>
                </a:extLst>
              </a:tr>
              <a:tr h="5364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J.</a:t>
                      </a:r>
                      <a:endParaRPr lang="es-ES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Infraestructura Productiva para el Aprovechamiento Sustentable del Suelo y Agua (Ejecución Nacional); y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Jubenal Rodriguez Maldonado (Red MOCAF), Salvador Aguayo García (RED NOREMSO)</a:t>
                      </a:r>
                      <a:endParaRPr lang="es-MX" sz="1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9698871"/>
                  </a:ext>
                </a:extLst>
              </a:tr>
              <a:tr h="28500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K.</a:t>
                      </a:r>
                      <a:endParaRPr lang="es-ES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Proyecto de Seguridad Alimentaria para Zonas Rurales.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1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754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359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077BD052-03C2-BE41-88E0-5F4F4BB8A2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645880"/>
              </p:ext>
            </p:extLst>
          </p:nvPr>
        </p:nvGraphicFramePr>
        <p:xfrm>
          <a:off x="755374" y="2705099"/>
          <a:ext cx="11052313" cy="38989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8636">
                  <a:extLst>
                    <a:ext uri="{9D8B030D-6E8A-4147-A177-3AD203B41FA5}">
                      <a16:colId xmlns:a16="http://schemas.microsoft.com/office/drawing/2014/main" val="4241128224"/>
                    </a:ext>
                  </a:extLst>
                </a:gridCol>
                <a:gridCol w="5253864">
                  <a:extLst>
                    <a:ext uri="{9D8B030D-6E8A-4147-A177-3AD203B41FA5}">
                      <a16:colId xmlns:a16="http://schemas.microsoft.com/office/drawing/2014/main" val="3467056516"/>
                    </a:ext>
                  </a:extLst>
                </a:gridCol>
                <a:gridCol w="3729813">
                  <a:extLst>
                    <a:ext uri="{9D8B030D-6E8A-4147-A177-3AD203B41FA5}">
                      <a16:colId xmlns:a16="http://schemas.microsoft.com/office/drawing/2014/main" val="3930471413"/>
                    </a:ext>
                  </a:extLst>
                </a:gridCol>
              </a:tblGrid>
              <a:tr h="152119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VIII. Programa de Concurrencia con las Entidades Federativas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Componentes:</a:t>
                      </a:r>
                      <a:endParaRPr lang="es-ES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8450244"/>
                  </a:ext>
                </a:extLst>
              </a:tr>
              <a:tr h="692171"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A.</a:t>
                      </a:r>
                      <a:endParaRPr lang="es-ES_tradnl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Infraestructura, Equipamiento, Maquinaria y Material Biológico;</a:t>
                      </a:r>
                      <a:endParaRPr lang="es-ES_tradnl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396123"/>
                  </a:ext>
                </a:extLst>
              </a:tr>
              <a:tr h="993432"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B.</a:t>
                      </a:r>
                      <a:endParaRPr lang="es-ES_tradnl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Paquetes Tecnológicos Agrícolas, Pecuarios, de Pesca y Acuícolas;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125130"/>
                  </a:ext>
                </a:extLst>
              </a:tr>
              <a:tr h="692171"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C.</a:t>
                      </a:r>
                      <a:endParaRPr lang="es-ES_tradnl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Capacidades Técnico- Productivas y Organizacionales</a:t>
                      </a:r>
                      <a:endParaRPr lang="es-MX" sz="20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 </a:t>
                      </a:r>
                      <a:endParaRPr lang="es-MX" sz="20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9375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5376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5AB79C31-9FD1-A149-BE06-1A39277F6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337140"/>
              </p:ext>
            </p:extLst>
          </p:nvPr>
        </p:nvGraphicFramePr>
        <p:xfrm>
          <a:off x="662609" y="2327138"/>
          <a:ext cx="10575234" cy="14099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9342">
                  <a:extLst>
                    <a:ext uri="{9D8B030D-6E8A-4147-A177-3AD203B41FA5}">
                      <a16:colId xmlns:a16="http://schemas.microsoft.com/office/drawing/2014/main" val="2218409270"/>
                    </a:ext>
                  </a:extLst>
                </a:gridCol>
                <a:gridCol w="5027078">
                  <a:extLst>
                    <a:ext uri="{9D8B030D-6E8A-4147-A177-3AD203B41FA5}">
                      <a16:colId xmlns:a16="http://schemas.microsoft.com/office/drawing/2014/main" val="3244123185"/>
                    </a:ext>
                  </a:extLst>
                </a:gridCol>
                <a:gridCol w="3568814">
                  <a:extLst>
                    <a:ext uri="{9D8B030D-6E8A-4147-A177-3AD203B41FA5}">
                      <a16:colId xmlns:a16="http://schemas.microsoft.com/office/drawing/2014/main" val="2992388353"/>
                    </a:ext>
                  </a:extLst>
                </a:gridCol>
              </a:tblGrid>
              <a:tr h="140997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ESPECIALES</a:t>
                      </a:r>
                      <a:endParaRPr lang="es-MX" sz="2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i="1" u="none" strike="noStrike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PROYECTOS ESPECIALES (APOYADOS CON SUBSIDIOS "S")</a:t>
                      </a:r>
                      <a:endParaRPr lang="es-MX" sz="2400" b="1" i="1" u="none" strike="noStrike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i="1" u="none" strike="noStrike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Amalio Vargas Soto (COCESAVE A.C.)</a:t>
                      </a:r>
                      <a:endParaRPr lang="es-MX" sz="2400" b="1" i="1" u="none" strike="noStrike" dirty="0">
                        <a:solidFill>
                          <a:srgbClr val="000000"/>
                        </a:solidFill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2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3359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38539" y="2080600"/>
            <a:ext cx="11661913" cy="41656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es-MX" sz="2400" b="1" i="1" dirty="0">
              <a:solidFill>
                <a:srgbClr val="1224AC"/>
              </a:solidFill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  <a:p>
            <a:pPr lvl="0" algn="just"/>
            <a:r>
              <a:rPr lang="es-MX" sz="24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Acuerdo 02-0</a:t>
            </a:r>
            <a:r>
              <a:rPr lang="es-MX" sz="24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2</a:t>
            </a:r>
            <a:r>
              <a:rPr lang="es-MX" sz="24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O-2018. </a:t>
            </a:r>
            <a:r>
              <a:rPr lang="es-MX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En virtud de que el Titular de la Unidad Responsable del Componente: </a:t>
            </a:r>
            <a:r>
              <a:rPr lang="es-ES" sz="24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Desarrollo Productivo del Sur Sureste y Zonas Económicas Especiales</a:t>
            </a:r>
            <a:r>
              <a:rPr lang="es-ES" sz="2400" b="1" i="1" dirty="0">
                <a:solidFill>
                  <a:prstClr val="black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 </a:t>
            </a:r>
            <a:r>
              <a:rPr lang="es-MX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no atendio la convocatoria enviada por la Auxiliaría Técnica de la Comisión, Los Consejeros asistentes a la Sesi</a:t>
            </a:r>
            <a:r>
              <a:rPr lang="es-ES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ón acuerdan también solicitar al Pleno del CMDRS, la ratificación del presente acuerdo, para que en </a:t>
            </a:r>
            <a:r>
              <a:rPr lang="es-MX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un término no mayor a 5 días hábiles la Unidad Responsable informe de los Resultados 2017- Avances 2018 de acuerdo a las Reglas de Operación" del Componente, asimismo se requiere se publique una convocatoria de reapertura de manera continua por ocho </a:t>
            </a:r>
            <a:r>
              <a:rPr lang="es-ES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días</a:t>
            </a:r>
            <a:r>
              <a:rPr lang="es-MX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, y que no dictamine la solicitudes caputaradas 2018 en tanto no se cumpla con la fecha de la reapertura. el informe en referencia, sera publicado en la pagina electronica del CMDRS.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2399242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755373" y="1821172"/>
            <a:ext cx="10906539" cy="51009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es-MX" sz="24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Acuerdo 02-0</a:t>
            </a:r>
            <a:r>
              <a:rPr lang="es-MX" sz="24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3</a:t>
            </a:r>
            <a:r>
              <a:rPr lang="es-MX" sz="24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O-2018. </a:t>
            </a:r>
            <a:r>
              <a:rPr lang="es-MX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En virtud de que el Titular de la Unidad Responsable del Componente: Desarrollo de la Zonas </a:t>
            </a:r>
            <a:r>
              <a:rPr lang="es-ES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Áridas (PRODEZA),</a:t>
            </a:r>
            <a:r>
              <a:rPr lang="es-ES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E</a:t>
            </a:r>
            <a:r>
              <a:rPr lang="es-MX" sz="2400" b="1" i="1" dirty="0">
                <a:solidFill>
                  <a:prstClr val="black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no atendio la convocatoria enviada por la Auxiliaría Técnica de la Comisión, Los Consejeros asistentes a la Sesi</a:t>
            </a:r>
            <a:r>
              <a:rPr lang="es-ES" sz="2400" b="1" i="1" dirty="0">
                <a:solidFill>
                  <a:prstClr val="black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ón acuerdan también solicitar al Pleno del CMDRS, la ratificación del presente acuerdo, para que en </a:t>
            </a:r>
            <a:r>
              <a:rPr lang="es-MX" sz="2400" b="1" i="1" dirty="0">
                <a:solidFill>
                  <a:prstClr val="black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un término no mayor a 5 días hábiles la Unidad Responsable informe de los Resultados 2017- Avances 2018 de acuerdo a las Reglas de Operación”  de los Componentes: </a:t>
            </a:r>
            <a:r>
              <a:rPr lang="es-MX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PRODEZA e IPASSA, el informe en referencia, sera publicado en la pagina electronica del CMDRS.</a:t>
            </a:r>
          </a:p>
          <a:p>
            <a:pPr algn="just" fontAlgn="t"/>
            <a:r>
              <a:rPr lang="es-MX" sz="2400" b="1" i="1" dirty="0">
                <a:solidFill>
                  <a:schemeClr val="tx1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8997474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118789" y="805935"/>
            <a:ext cx="1683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ACUERDOS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33157" y="6080845"/>
            <a:ext cx="7232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0E79443-5798-7649-AC6E-1D518A86E3F7}"/>
              </a:ext>
            </a:extLst>
          </p:cNvPr>
          <p:cNvSpPr/>
          <p:nvPr/>
        </p:nvSpPr>
        <p:spPr>
          <a:xfrm>
            <a:off x="304800" y="2014330"/>
            <a:ext cx="11582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800" b="1" i="1" dirty="0">
              <a:solidFill>
                <a:srgbClr val="FF0000"/>
              </a:solidFill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  <a:p>
            <a:pPr algn="just"/>
            <a:r>
              <a:rPr lang="es-MX" sz="28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Acuerdo 02-0</a:t>
            </a:r>
            <a:r>
              <a:rPr lang="es-MX" sz="28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4</a:t>
            </a:r>
            <a:r>
              <a:rPr lang="es-MX" sz="28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O-2018. </a:t>
            </a:r>
            <a:r>
              <a:rPr lang="es-MX" sz="28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La Comisión acordó por unanimidad de votos, se solicite al Titular de la Unidad Responsable del Componente </a:t>
            </a:r>
            <a:r>
              <a:rPr lang="es-MX" sz="2800" b="1" i="1" dirty="0">
                <a:solidFill>
                  <a:srgbClr val="1224AC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“Fortalecimiento a las Organizaciones Rurales”, </a:t>
            </a:r>
            <a:r>
              <a:rPr lang="es-MX" sz="28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emita un documento-circular, donde se precise los procentajes en el concepto de apoyo Gastos Inherentes a la Ejecución del Plan de Trabajo, de igual manera justifique el porque las modificaciones de las  Reglas de Operación 2018 no aplican en lo que respecta a los criterios y requisitos específicos definidos en la fracción, III del articulo 58 relacionado con con las constancias y su vigencia de dos años. </a:t>
            </a:r>
          </a:p>
          <a:p>
            <a:pPr algn="just"/>
            <a:endParaRPr lang="es-MX" sz="28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3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9F8C1B1-FAAF-8944-BE4F-A6B279627A21}"/>
              </a:ext>
            </a:extLst>
          </p:cNvPr>
          <p:cNvSpPr txBox="1"/>
          <p:nvPr/>
        </p:nvSpPr>
        <p:spPr>
          <a:xfrm>
            <a:off x="238536" y="1961320"/>
            <a:ext cx="115956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i="1" dirty="0">
                <a:latin typeface="Baskerville" panose="02020502070401020303" pitchFamily="18" charset="0"/>
                <a:ea typeface="Baskerville" panose="02020502070401020303" pitchFamily="18" charset="0"/>
              </a:rPr>
              <a:t>UNICO:</a:t>
            </a:r>
          </a:p>
          <a:p>
            <a:pPr algn="just"/>
            <a:endParaRPr lang="es-MX" sz="24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  <a:p>
            <a:pPr algn="just"/>
            <a:r>
              <a:rPr lang="es-MX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En </a:t>
            </a:r>
            <a:r>
              <a:rPr lang="es-ES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términos del segundo párrafo del </a:t>
            </a:r>
            <a:r>
              <a:rPr lang="es-MX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Artículo 28 del REGLAMENTO Interior del Consejo Mexicano para el Desarrollo Rural Sustentable, los Consejeros integrantes de </a:t>
            </a:r>
            <a:r>
              <a:rPr lang="es-ES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ésta Comisión por mí conducto, solicitan atentamente a la Presidencia de éste Pleno legalmente instalado, la aprobación de las 6 acuerdos tomados por la “COPSP” y que se han expuesto a esta soberanía.</a:t>
            </a:r>
          </a:p>
          <a:p>
            <a:pPr algn="just"/>
            <a:endParaRPr lang="es-ES" sz="24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  <a:p>
            <a:pPr algn="just"/>
            <a:r>
              <a:rPr lang="es-ES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Quedo a sus órdenes para las precisiones a que hay lugar.</a:t>
            </a:r>
          </a:p>
          <a:p>
            <a:pPr algn="just"/>
            <a:endParaRPr lang="es-ES" sz="24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  <a:p>
            <a:pPr algn="just"/>
            <a:r>
              <a:rPr lang="es-ES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Atentamente</a:t>
            </a:r>
          </a:p>
          <a:p>
            <a:pPr algn="just"/>
            <a:r>
              <a:rPr lang="es-ES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Amalio Vargas Soto</a:t>
            </a:r>
          </a:p>
          <a:p>
            <a:pPr algn="just"/>
            <a:r>
              <a:rPr lang="es-ES" sz="24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Coordinador de la Comisión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6786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596" y="561795"/>
            <a:ext cx="3336721" cy="97751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196" y="538375"/>
            <a:ext cx="1644826" cy="1012915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19"/>
          <a:stretch/>
        </p:blipFill>
        <p:spPr>
          <a:xfrm>
            <a:off x="1524001" y="4528458"/>
            <a:ext cx="1557531" cy="232328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075544" y="3153943"/>
            <a:ext cx="81715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solidFill>
                  <a:schemeClr val="bg1"/>
                </a:solidFill>
              </a:rPr>
              <a:t>1º Informe de la Comisión de Programas Sectoriales y Presupuesto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213197" y="5698244"/>
            <a:ext cx="2141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22 de  febrero  2018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A19DA64-1EA2-3245-8F5F-4F13CB1A1959}"/>
              </a:ext>
            </a:extLst>
          </p:cNvPr>
          <p:cNvSpPr txBox="1"/>
          <p:nvPr/>
        </p:nvSpPr>
        <p:spPr>
          <a:xfrm>
            <a:off x="5791200" y="2623930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                    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ED3E5D2-8AB9-5040-81AC-CBF81C7580D5}"/>
              </a:ext>
            </a:extLst>
          </p:cNvPr>
          <p:cNvSpPr txBox="1"/>
          <p:nvPr/>
        </p:nvSpPr>
        <p:spPr>
          <a:xfrm>
            <a:off x="1544224" y="2663687"/>
            <a:ext cx="91358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     1er. INFORME DE LA COMISIÓN DE </a:t>
            </a:r>
          </a:p>
          <a:p>
            <a:pPr algn="ctr"/>
            <a:r>
              <a:rPr lang="es-MX" sz="32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PROGRAMAS SECTORIALES Y PRESUPUESTO</a:t>
            </a:r>
          </a:p>
          <a:p>
            <a:pPr algn="ctr"/>
            <a:endParaRPr lang="es-MX" sz="32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64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80845" y="1344357"/>
            <a:ext cx="819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68288" algn="l"/>
              </a:tabLst>
            </a:pPr>
            <a:endParaRPr lang="es-MX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39A42E2-CB29-AA4F-B149-9FD676029E4F}"/>
              </a:ext>
            </a:extLst>
          </p:cNvPr>
          <p:cNvSpPr txBox="1"/>
          <p:nvPr/>
        </p:nvSpPr>
        <p:spPr>
          <a:xfrm>
            <a:off x="1086675" y="3246784"/>
            <a:ext cx="9761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ACUERDOS DE LA PRIMERA SESI</a:t>
            </a:r>
            <a:r>
              <a:rPr lang="es-ES" sz="32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ÓN ORDINARIA</a:t>
            </a:r>
            <a:endParaRPr lang="es-MX" sz="3200" b="1" i="1" dirty="0">
              <a:solidFill>
                <a:srgbClr val="FF0000"/>
              </a:solidFill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82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FD426AE-D8C1-F54A-96B2-7E5860B250CD}"/>
              </a:ext>
            </a:extLst>
          </p:cNvPr>
          <p:cNvSpPr/>
          <p:nvPr/>
        </p:nvSpPr>
        <p:spPr>
          <a:xfrm>
            <a:off x="543339" y="2179145"/>
            <a:ext cx="1131735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2000" b="1" dirty="0">
                <a:solidFill>
                  <a:srgbClr val="0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CONVOCATORIA DE LA PRIMERA SESI</a:t>
            </a:r>
            <a:r>
              <a:rPr lang="es-ES" sz="2000" b="1" dirty="0">
                <a:solidFill>
                  <a:srgbClr val="0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ÓN ORDINARIA</a:t>
            </a:r>
            <a:endParaRPr lang="es-MX" sz="2000" b="1" dirty="0">
              <a:solidFill>
                <a:srgbClr val="000000"/>
              </a:solidFill>
              <a:latin typeface="Baskerville" panose="02020502070401020303" pitchFamily="18" charset="0"/>
              <a:ea typeface="Baskerville" panose="02020502070401020303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MX" sz="2000" b="1" i="1" dirty="0">
              <a:solidFill>
                <a:srgbClr val="000000"/>
              </a:solidFill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En mi carácter de Auxiliar Técnico de la Comisión de Programas Sectoriales y Presupuesto y a solicitud del Coordinador, C. Amalio Vargas Soto, se les convoca para asistir a la 1°  Sesión Ordinaria  a celebrarse el día miércoles  </a:t>
            </a:r>
            <a:r>
              <a:rPr lang="es-MX" sz="2000" b="1" i="1" dirty="0">
                <a:solidFill>
                  <a:srgbClr val="6D181B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31 de Enero </a:t>
            </a: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del presente  a las </a:t>
            </a:r>
            <a:r>
              <a:rPr lang="es-MX" sz="2000" b="1" i="1" dirty="0">
                <a:solidFill>
                  <a:srgbClr val="6D181B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10:00  </a:t>
            </a: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horas, sala 5 en las instalaciones de la SAGARPA, sita en Av. Municipio Libre 377, Col. Santa Cruz Atoyac, Ciudad de México, con el siguiente: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Orden del Día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1.      Lista de asistencia e instalación formal de la sesión. 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2.      Aprobación del orden del día. 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3.      Propuesta de adecuación a las Reglas de Operación de la SAGARPA 2018, para que se dé cumplimiento al Artículo 191 modificado de la LDRS. 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4.      Informe de las Unidades Responsables cuyos Componentes o Subcomponentes, cierran ventanilla durante el mes de enero 2018. 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57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269F7AF-57EC-2940-A2D1-711F8511F423}"/>
              </a:ext>
            </a:extLst>
          </p:cNvPr>
          <p:cNvSpPr/>
          <p:nvPr/>
        </p:nvSpPr>
        <p:spPr>
          <a:xfrm>
            <a:off x="755374" y="2001078"/>
            <a:ext cx="1118483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En mi carácter de Auxiliar Técnico de la Comisión de Programas Sectoriales y Presupuesto y a solicitud del Coordinador, C. Amalio Vargas Soto, se les convoca para asistir a la 1°  Sesión Ordinaria  a celebrarse el día miércoles  </a:t>
            </a:r>
            <a:r>
              <a:rPr lang="es-MX" sz="2000" b="1" i="1" dirty="0">
                <a:solidFill>
                  <a:srgbClr val="6D181B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31 de Enero </a:t>
            </a: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del presente  a las </a:t>
            </a:r>
            <a:r>
              <a:rPr lang="es-MX" sz="2000" b="1" i="1" dirty="0">
                <a:solidFill>
                  <a:srgbClr val="6D181B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10:00  </a:t>
            </a: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horas, sala 5 en las instalaciones de la SAGARPA, sita en Av. Municipio Libre 377, Col. Santa Cruz Atoyac, Ciudad de México, con el siguiente: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Orden del Día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1.      Lista de asistencia e instalación formal de la sesión. 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2.      Aprobación del orden del día. 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/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3.      Propuesta de adecuación a las Reglas de Operación de la SAGARPA 2018, para que se dé cumplimiento al Artículo 191 modificado de la LDRS. </a:t>
            </a:r>
          </a:p>
          <a:p>
            <a:pPr marL="457200"/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rPr>
              <a:t>4.      </a:t>
            </a:r>
            <a:r>
              <a:rPr lang="es-ES" sz="2000" b="1" i="1" dirty="0">
                <a:latin typeface="Baskerville SemiBold" panose="02020502070401020303" pitchFamily="18" charset="0"/>
                <a:ea typeface="Baskerville SemiBold" panose="02020502070401020303" pitchFamily="18" charset="0"/>
              </a:rPr>
              <a:t>Informe de las Unidades Responsables cuyos Componentes o Subcomponentes, cierran ventanilla durante el mes de enero 2018. 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  <a:p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182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B1D7E8AF-22D9-2248-9D4E-0FFD7B604E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776603"/>
              </p:ext>
            </p:extLst>
          </p:nvPr>
        </p:nvGraphicFramePr>
        <p:xfrm>
          <a:off x="0" y="1987824"/>
          <a:ext cx="12138989" cy="4834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06576">
                  <a:extLst>
                    <a:ext uri="{9D8B030D-6E8A-4147-A177-3AD203B41FA5}">
                      <a16:colId xmlns:a16="http://schemas.microsoft.com/office/drawing/2014/main" val="2998105448"/>
                    </a:ext>
                  </a:extLst>
                </a:gridCol>
                <a:gridCol w="3654898">
                  <a:extLst>
                    <a:ext uri="{9D8B030D-6E8A-4147-A177-3AD203B41FA5}">
                      <a16:colId xmlns:a16="http://schemas.microsoft.com/office/drawing/2014/main" val="3786043608"/>
                    </a:ext>
                  </a:extLst>
                </a:gridCol>
                <a:gridCol w="3477515">
                  <a:extLst>
                    <a:ext uri="{9D8B030D-6E8A-4147-A177-3AD203B41FA5}">
                      <a16:colId xmlns:a16="http://schemas.microsoft.com/office/drawing/2014/main" val="2036142346"/>
                    </a:ext>
                  </a:extLst>
                </a:gridCol>
              </a:tblGrid>
              <a:tr h="2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COMPONENTE/SUBCOMPONENTE</a:t>
                      </a:r>
                      <a:endParaRPr lang="es-MX" sz="20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UNIDAD RESPONSABLE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TITULAR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4755777"/>
                  </a:ext>
                </a:extLst>
              </a:tr>
              <a:tr h="5814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Capitalización Productiva Agrícola.</a:t>
                      </a:r>
                      <a:endParaRPr lang="es-MX" sz="20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D.G. de Fomento a la Agricultura.</a:t>
                      </a:r>
                      <a:endParaRPr lang="es-MX" sz="20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Ing. Santiago José Arguello Campos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1715649"/>
                  </a:ext>
                </a:extLst>
              </a:tr>
              <a:tr h="5814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Estrategias Integrales de Política Pública Agrícola.</a:t>
                      </a:r>
                      <a:endParaRPr lang="es-MX" sz="20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D.G. de Fomento a la Agricultura.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Ing. Santiago José Arguello Campos</a:t>
                      </a:r>
                      <a:endParaRPr lang="es-MX" sz="20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5233948"/>
                  </a:ext>
                </a:extLst>
              </a:tr>
              <a:tr h="5814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PROCAFÉ e Impulso Productivo al Café.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D.G. de Fomento a la Agricultura.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Ing. Santiago José Arguello Campos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5626590"/>
                  </a:ext>
                </a:extLst>
              </a:tr>
              <a:tr h="5814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Investigación, Innovación Desarrollo Tecnológico Agrícola.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D.G. De Productividad y Desarrollo Tecnológico.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Lic. Sergio Tapia Medina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5539620"/>
                  </a:ext>
                </a:extLst>
              </a:tr>
              <a:tr h="872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Programa de Apoyos para Productores de Maíz y Frijol (PIMAF)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D.G. De Productividad y Desarrollo Tecnológico.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Lic. Sergio Tapia Medina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0745489"/>
                  </a:ext>
                </a:extLst>
              </a:tr>
              <a:tr h="11628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Certificación y Normalización Agroalimentaria/Investigaciones y Sistemas de Información para la Producción Orgánica.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D.G. de Normalización Agroalimentaria.</a:t>
                      </a:r>
                      <a:endParaRPr lang="es-MX" sz="2000" b="1" i="1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effectLst/>
                          <a:latin typeface="Baskerville SemiBold" panose="02020502070401020303" pitchFamily="18" charset="0"/>
                          <a:ea typeface="Baskerville SemiBold" panose="02020502070401020303" pitchFamily="18" charset="0"/>
                        </a:rPr>
                        <a:t>Mtro. Juan José Linares Martínez</a:t>
                      </a:r>
                      <a:endParaRPr lang="es-MX" sz="2000" b="1" i="1" dirty="0">
                        <a:effectLst/>
                        <a:latin typeface="Baskerville SemiBold" panose="02020502070401020303" pitchFamily="18" charset="0"/>
                        <a:ea typeface="Baskerville SemiBold" panose="0202050207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7982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018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511AD546-2B75-8B4B-ADCA-DEAAF6ABE205}"/>
              </a:ext>
            </a:extLst>
          </p:cNvPr>
          <p:cNvSpPr/>
          <p:nvPr/>
        </p:nvSpPr>
        <p:spPr>
          <a:xfrm>
            <a:off x="357809" y="1933331"/>
            <a:ext cx="1158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  5.      Con fundamento en los Artículos 16, 17 y 18 de la LDRS y en apego a los Artículos 1 y 20 del Acuerdo por el que se dan a conocer las Disposiciones Generales aplicables a las Reglas de Operación de los Programas de la SAGARPA, para el ejercicio 2018, se designarán a los CONSEJEROS del CMDRS, que realizarán el SEGUIMIENTO de las acciones apoyadas por los diversos componentes de los Programas Presupuestarios modalidad “S” de la SAGARPA.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6.      Asuntos Generales.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 Sin otro particular, reitero a usted la seguridad de mi atenta y distinguida consideración.</a:t>
            </a:r>
          </a:p>
          <a:p>
            <a:pPr marL="457200">
              <a:spcAft>
                <a:spcPts val="0"/>
              </a:spcAft>
            </a:pP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A T E N T A M E N T E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LIC. VICENTE DEL ARENAL VIDAL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MX" sz="20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Auxiliar Técnico de la Comisión</a:t>
            </a:r>
            <a:endParaRPr lang="es-MX" sz="20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35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CA49A1E-D4FA-984E-B120-BB1D21B43469}"/>
              </a:ext>
            </a:extLst>
          </p:cNvPr>
          <p:cNvSpPr/>
          <p:nvPr/>
        </p:nvSpPr>
        <p:spPr>
          <a:xfrm>
            <a:off x="397565" y="1505849"/>
            <a:ext cx="11582400" cy="47089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es-MX" sz="2400" b="1" dirty="0">
              <a:solidFill>
                <a:srgbClr val="1224AC"/>
              </a:solidFill>
              <a:latin typeface="Baskerville" panose="02020502070401020303" pitchFamily="18" charset="0"/>
              <a:ea typeface="Baskerville" panose="02020502070401020303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s-MX" sz="2400" b="1" dirty="0">
                <a:solidFill>
                  <a:srgbClr val="FF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NO SE ALCANZO A DESAHOGAR EL PUNTO Nº 5 DEL ORDEN DEL </a:t>
            </a:r>
            <a:r>
              <a:rPr lang="es-ES" sz="2400" b="1" dirty="0">
                <a:solidFill>
                  <a:srgbClr val="FF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DÍA</a:t>
            </a:r>
            <a:r>
              <a:rPr lang="es-ES" sz="2400" b="1" i="1" dirty="0">
                <a:solidFill>
                  <a:srgbClr val="FF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400" b="1" i="1" dirty="0">
                <a:solidFill>
                  <a:srgbClr val="000000"/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  <a:cs typeface="Times New Roman" panose="02020603050405020304" pitchFamily="18" charset="0"/>
              </a:rPr>
              <a:t>5. Con fundamento en los Artículos 16, 17 y 18 de la LDRS y en apego a los Artículos 1 y 20 del Acuerdo por el que se dan a conocer las Disposiciones Generales aplicables a las Reglas de Operación de los Programas de la SAGARPA, para el ejercicio 2018, se designarán a los CONSEJEROS del CMDRS, que realizarán el SEGUIMIENTO de las acciones apoyadas por los diversos componentes de los Programas Presupuestarios modalidad “S” de la SAGARPA.</a:t>
            </a:r>
            <a:endParaRPr lang="es-MX" sz="2400" b="1" i="1" dirty="0">
              <a:latin typeface="Baskerville SemiBold" panose="02020502070401020303" pitchFamily="18" charset="0"/>
              <a:ea typeface="Baskerville SemiBold" panose="02020502070401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57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1829</Words>
  <Application>Microsoft Macintosh PowerPoint</Application>
  <PresentationFormat>Panorámica</PresentationFormat>
  <Paragraphs>303</Paragraphs>
  <Slides>29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8" baseType="lpstr">
      <vt:lpstr>Arial</vt:lpstr>
      <vt:lpstr>Baskerville</vt:lpstr>
      <vt:lpstr>Baskerville SemiBold</vt:lpstr>
      <vt:lpstr>Calibri</vt:lpstr>
      <vt:lpstr>Calibri Light</vt:lpstr>
      <vt:lpstr>Times New Roman</vt:lpstr>
      <vt:lpstr>TimesNewRoman</vt:lpstr>
      <vt:lpstr>TimesNewRoman,Bold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Ruth Adriana Rueda Aguilar</dc:creator>
  <cp:lastModifiedBy>Usuario de Microsoft Office</cp:lastModifiedBy>
  <cp:revision>49</cp:revision>
  <cp:lastPrinted>2018-02-22T17:15:56Z</cp:lastPrinted>
  <dcterms:created xsi:type="dcterms:W3CDTF">2018-02-21T15:32:08Z</dcterms:created>
  <dcterms:modified xsi:type="dcterms:W3CDTF">2018-02-22T17:16:02Z</dcterms:modified>
</cp:coreProperties>
</file>