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72" r:id="rId10"/>
    <p:sldId id="268" r:id="rId11"/>
    <p:sldId id="267" r:id="rId12"/>
    <p:sldId id="269" r:id="rId13"/>
    <p:sldId id="270" r:id="rId14"/>
    <p:sldId id="266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a ervin" initials="je" lastIdx="3" clrIdx="0">
    <p:extLst>
      <p:ext uri="{19B8F6BF-5375-455C-9EA6-DF929625EA0E}">
        <p15:presenceInfo xmlns:p15="http://schemas.microsoft.com/office/powerpoint/2012/main" userId="6482a6c658a2ad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15T10:31:05.977" idx="3">
    <p:pos x="10" y="10"/>
    <p:text>Participación del sector social y enfoque en el pequeño productor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C54288-B92C-489E-84A8-F2556329ECB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963218B-F8EC-441C-B353-6EF530746421}">
      <dgm:prSet phldrT="[Texto]"/>
      <dgm:spPr/>
      <dgm:t>
        <a:bodyPr/>
        <a:lstStyle/>
        <a:p>
          <a:r>
            <a:rPr lang="es-ES" dirty="0"/>
            <a:t>Apertura comercial incipiente, nace la OMC y se promueve la Ronda de Doha sobre subsidios agrícolas </a:t>
          </a:r>
        </a:p>
      </dgm:t>
    </dgm:pt>
    <dgm:pt modelId="{7761B228-8248-4EB1-B238-D985B889ACAA}" type="parTrans" cxnId="{20C63FCF-4FBD-42DA-AACF-9C609212D1C0}">
      <dgm:prSet/>
      <dgm:spPr/>
      <dgm:t>
        <a:bodyPr/>
        <a:lstStyle/>
        <a:p>
          <a:endParaRPr lang="es-ES"/>
        </a:p>
      </dgm:t>
    </dgm:pt>
    <dgm:pt modelId="{4D56B09E-6F75-4AE6-89BE-7F188CFA3D9C}" type="sibTrans" cxnId="{20C63FCF-4FBD-42DA-AACF-9C609212D1C0}">
      <dgm:prSet/>
      <dgm:spPr/>
      <dgm:t>
        <a:bodyPr/>
        <a:lstStyle/>
        <a:p>
          <a:endParaRPr lang="es-ES"/>
        </a:p>
      </dgm:t>
    </dgm:pt>
    <dgm:pt modelId="{943A6A32-7A99-4CC9-9B99-0D374354889B}">
      <dgm:prSet phldrT="[Texto]"/>
      <dgm:spPr/>
      <dgm:t>
        <a:bodyPr/>
        <a:lstStyle/>
        <a:p>
          <a:r>
            <a:rPr lang="es-ES" dirty="0"/>
            <a:t>Retiro de las estructuras de soporte del Estado para el Campo</a:t>
          </a:r>
        </a:p>
      </dgm:t>
    </dgm:pt>
    <dgm:pt modelId="{27EDB26E-E25F-4727-8070-A0280AFAE48C}" type="parTrans" cxnId="{C15AFE48-7EF4-4141-B40C-B6532EAC6794}">
      <dgm:prSet/>
      <dgm:spPr/>
      <dgm:t>
        <a:bodyPr/>
        <a:lstStyle/>
        <a:p>
          <a:endParaRPr lang="es-ES"/>
        </a:p>
      </dgm:t>
    </dgm:pt>
    <dgm:pt modelId="{DB910D1D-60A2-44C5-97E3-C47A34997BBA}" type="sibTrans" cxnId="{C15AFE48-7EF4-4141-B40C-B6532EAC6794}">
      <dgm:prSet/>
      <dgm:spPr/>
      <dgm:t>
        <a:bodyPr/>
        <a:lstStyle/>
        <a:p>
          <a:endParaRPr lang="es-ES"/>
        </a:p>
      </dgm:t>
    </dgm:pt>
    <dgm:pt modelId="{A4B952CC-EEFE-4E95-98CF-294A406D4E38}">
      <dgm:prSet phldrT="[Texto]"/>
      <dgm:spPr/>
      <dgm:t>
        <a:bodyPr/>
        <a:lstStyle/>
        <a:p>
          <a:r>
            <a:rPr lang="es-ES" dirty="0"/>
            <a:t>Crispación social, que da salida parcial a la inconformidad mediante el Acuerdo Nacional para el Campo</a:t>
          </a:r>
        </a:p>
      </dgm:t>
    </dgm:pt>
    <dgm:pt modelId="{ADC64716-874B-4A4F-A65C-4BF6AF2E12A9}" type="parTrans" cxnId="{F9E9D0EA-01A7-458F-896F-86125E2C94BF}">
      <dgm:prSet/>
      <dgm:spPr/>
      <dgm:t>
        <a:bodyPr/>
        <a:lstStyle/>
        <a:p>
          <a:endParaRPr lang="es-ES"/>
        </a:p>
      </dgm:t>
    </dgm:pt>
    <dgm:pt modelId="{58B49685-F1ED-478D-952D-0D612FFB636E}" type="sibTrans" cxnId="{F9E9D0EA-01A7-458F-896F-86125E2C94BF}">
      <dgm:prSet/>
      <dgm:spPr/>
      <dgm:t>
        <a:bodyPr/>
        <a:lstStyle/>
        <a:p>
          <a:endParaRPr lang="es-ES"/>
        </a:p>
      </dgm:t>
    </dgm:pt>
    <dgm:pt modelId="{D3B2307E-5282-43AB-92D2-5832687ECEF9}">
      <dgm:prSet phldrT="[Texto]"/>
      <dgm:spPr/>
      <dgm:t>
        <a:bodyPr/>
        <a:lstStyle/>
        <a:p>
          <a:r>
            <a:rPr lang="es-ES" dirty="0"/>
            <a:t>Se promulga la Ley de Desarrollo Rural Sustentable después de un complejo periodo de discusión </a:t>
          </a:r>
        </a:p>
      </dgm:t>
    </dgm:pt>
    <dgm:pt modelId="{ED62811B-6117-41A5-B073-A9AC47F82090}" type="parTrans" cxnId="{C7E528D5-8D58-4890-9E7D-157C1FFD4BBC}">
      <dgm:prSet/>
      <dgm:spPr/>
      <dgm:t>
        <a:bodyPr/>
        <a:lstStyle/>
        <a:p>
          <a:endParaRPr lang="es-ES"/>
        </a:p>
      </dgm:t>
    </dgm:pt>
    <dgm:pt modelId="{2941E5F3-7634-4D53-A77D-3AD3777507ED}" type="sibTrans" cxnId="{C7E528D5-8D58-4890-9E7D-157C1FFD4BBC}">
      <dgm:prSet/>
      <dgm:spPr/>
      <dgm:t>
        <a:bodyPr/>
        <a:lstStyle/>
        <a:p>
          <a:endParaRPr lang="es-ES"/>
        </a:p>
      </dgm:t>
    </dgm:pt>
    <dgm:pt modelId="{444CBFF4-0330-46F5-8D08-98A4A0A6EF0A}">
      <dgm:prSet phldrT="[Texto]"/>
      <dgm:spPr/>
      <dgm:t>
        <a:bodyPr/>
        <a:lstStyle/>
        <a:p>
          <a:r>
            <a:rPr lang="es-ES" dirty="0"/>
            <a:t>Se constituye el Consejo Mexicano de Desarrollo Rural Sustentable, se avanza en la constitución de los Consejos Estatales de Desarrollo Rural Sustentable y se llegan a constituir hasta 450 Consejos Municipales </a:t>
          </a:r>
        </a:p>
      </dgm:t>
    </dgm:pt>
    <dgm:pt modelId="{09A90EB0-676B-415B-AD4B-81A7728D01CB}" type="parTrans" cxnId="{BDE2DE44-D991-4CEC-8302-65C2E4547064}">
      <dgm:prSet/>
      <dgm:spPr/>
      <dgm:t>
        <a:bodyPr/>
        <a:lstStyle/>
        <a:p>
          <a:endParaRPr lang="es-ES"/>
        </a:p>
      </dgm:t>
    </dgm:pt>
    <dgm:pt modelId="{F1D9238D-6DBB-4CE4-8D1B-8AE611F84FF8}" type="sibTrans" cxnId="{BDE2DE44-D991-4CEC-8302-65C2E4547064}">
      <dgm:prSet/>
      <dgm:spPr/>
      <dgm:t>
        <a:bodyPr/>
        <a:lstStyle/>
        <a:p>
          <a:endParaRPr lang="es-ES"/>
        </a:p>
      </dgm:t>
    </dgm:pt>
    <dgm:pt modelId="{2A1DAE0B-15AB-4CFC-8D9B-0E30276D4B8C}">
      <dgm:prSet phldrT="[Texto]"/>
      <dgm:spPr/>
      <dgm:t>
        <a:bodyPr/>
        <a:lstStyle/>
        <a:p>
          <a:r>
            <a:rPr lang="es-ES" dirty="0"/>
            <a:t>Del 2001-2006 Se avanza en la constitución de los Servicios previstos en la LDRS, se establecen parte de los Sistemas así como de los Sistemas Producto</a:t>
          </a:r>
        </a:p>
      </dgm:t>
    </dgm:pt>
    <dgm:pt modelId="{599BBBD2-B175-42FA-9018-97FA3FED8EE8}" type="parTrans" cxnId="{8011BD8F-D36C-479C-B7C6-3DC3F7763D73}">
      <dgm:prSet/>
      <dgm:spPr/>
      <dgm:t>
        <a:bodyPr/>
        <a:lstStyle/>
        <a:p>
          <a:endParaRPr lang="es-ES"/>
        </a:p>
      </dgm:t>
    </dgm:pt>
    <dgm:pt modelId="{224B27F1-D411-4F2E-97AE-6100F2553F86}" type="sibTrans" cxnId="{8011BD8F-D36C-479C-B7C6-3DC3F7763D73}">
      <dgm:prSet/>
      <dgm:spPr/>
      <dgm:t>
        <a:bodyPr/>
        <a:lstStyle/>
        <a:p>
          <a:endParaRPr lang="es-ES"/>
        </a:p>
      </dgm:t>
    </dgm:pt>
    <dgm:pt modelId="{3FF3459B-97D3-4BFC-A946-59B8C4576D27}">
      <dgm:prSet phldrT="[Texto]"/>
      <dgm:spPr/>
      <dgm:t>
        <a:bodyPr/>
        <a:lstStyle/>
        <a:p>
          <a:r>
            <a:rPr lang="es-MX" dirty="0" smtClean="0"/>
            <a:t>Del 2006-2018 ya no se avanza en la instrumentación, el PEC se orienta más a programas sociales y se pierde el enfoque productivo, territorial y federalista de la misma LDRS</a:t>
          </a:r>
          <a:endParaRPr lang="es-ES" dirty="0"/>
        </a:p>
      </dgm:t>
    </dgm:pt>
    <dgm:pt modelId="{5E46DE07-161D-42F6-9F14-C94D10436130}" type="parTrans" cxnId="{0D1BA067-56A0-40FF-8C54-DACC87EA29F5}">
      <dgm:prSet/>
      <dgm:spPr/>
      <dgm:t>
        <a:bodyPr/>
        <a:lstStyle/>
        <a:p>
          <a:endParaRPr lang="es-ES"/>
        </a:p>
      </dgm:t>
    </dgm:pt>
    <dgm:pt modelId="{F7CA2892-C974-4477-9A35-B69EEDBB34B0}" type="sibTrans" cxnId="{0D1BA067-56A0-40FF-8C54-DACC87EA29F5}">
      <dgm:prSet/>
      <dgm:spPr/>
      <dgm:t>
        <a:bodyPr/>
        <a:lstStyle/>
        <a:p>
          <a:endParaRPr lang="es-ES"/>
        </a:p>
      </dgm:t>
    </dgm:pt>
    <dgm:pt modelId="{7F9DE233-A847-4548-A57C-ACD7E21C59B3}" type="pres">
      <dgm:prSet presAssocID="{24C54288-B92C-489E-84A8-F2556329ECB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362DC4BF-5680-483F-A3BF-5A8EDF718E6E}" type="pres">
      <dgm:prSet presAssocID="{24C54288-B92C-489E-84A8-F2556329ECB2}" presName="Name1" presStyleCnt="0"/>
      <dgm:spPr/>
    </dgm:pt>
    <dgm:pt modelId="{B66D7E3A-7069-4A10-A917-DB1F678B5E6C}" type="pres">
      <dgm:prSet presAssocID="{24C54288-B92C-489E-84A8-F2556329ECB2}" presName="cycle" presStyleCnt="0"/>
      <dgm:spPr/>
    </dgm:pt>
    <dgm:pt modelId="{8FBA8475-EC59-47CB-A687-FF0B262B8A5A}" type="pres">
      <dgm:prSet presAssocID="{24C54288-B92C-489E-84A8-F2556329ECB2}" presName="srcNode" presStyleLbl="node1" presStyleIdx="0" presStyleCnt="7"/>
      <dgm:spPr/>
    </dgm:pt>
    <dgm:pt modelId="{7E89FC5D-8DEE-4FCC-BE3C-F2D97EC5983D}" type="pres">
      <dgm:prSet presAssocID="{24C54288-B92C-489E-84A8-F2556329ECB2}" presName="conn" presStyleLbl="parChTrans1D2" presStyleIdx="0" presStyleCnt="1"/>
      <dgm:spPr/>
      <dgm:t>
        <a:bodyPr/>
        <a:lstStyle/>
        <a:p>
          <a:endParaRPr lang="es-ES"/>
        </a:p>
      </dgm:t>
    </dgm:pt>
    <dgm:pt modelId="{6250F126-D720-4448-B224-73B005CF273C}" type="pres">
      <dgm:prSet presAssocID="{24C54288-B92C-489E-84A8-F2556329ECB2}" presName="extraNode" presStyleLbl="node1" presStyleIdx="0" presStyleCnt="7"/>
      <dgm:spPr/>
    </dgm:pt>
    <dgm:pt modelId="{6FF548B3-0113-4BC7-8A1D-D9270DE97B3D}" type="pres">
      <dgm:prSet presAssocID="{24C54288-B92C-489E-84A8-F2556329ECB2}" presName="dstNode" presStyleLbl="node1" presStyleIdx="0" presStyleCnt="7"/>
      <dgm:spPr/>
    </dgm:pt>
    <dgm:pt modelId="{64C19B90-45E6-4726-959F-456D5047F9A3}" type="pres">
      <dgm:prSet presAssocID="{1963218B-F8EC-441C-B353-6EF530746421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DB4FA3-A74F-44D2-8C0B-7E4893E8C5EC}" type="pres">
      <dgm:prSet presAssocID="{1963218B-F8EC-441C-B353-6EF530746421}" presName="accent_1" presStyleCnt="0"/>
      <dgm:spPr/>
    </dgm:pt>
    <dgm:pt modelId="{13E3AEA8-0B86-47CF-A39D-BFE9FD5CF35B}" type="pres">
      <dgm:prSet presAssocID="{1963218B-F8EC-441C-B353-6EF530746421}" presName="accentRepeatNode" presStyleLbl="solidFgAcc1" presStyleIdx="0" presStyleCnt="7"/>
      <dgm:spPr/>
    </dgm:pt>
    <dgm:pt modelId="{0BAA1DFC-7F95-468B-B0A5-29829C5F92F6}" type="pres">
      <dgm:prSet presAssocID="{943A6A32-7A99-4CC9-9B99-0D374354889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251142-13CA-41C1-93EE-3D400788B0AF}" type="pres">
      <dgm:prSet presAssocID="{943A6A32-7A99-4CC9-9B99-0D374354889B}" presName="accent_2" presStyleCnt="0"/>
      <dgm:spPr/>
    </dgm:pt>
    <dgm:pt modelId="{75D278A0-57A0-47EE-B062-2FE67476B2C8}" type="pres">
      <dgm:prSet presAssocID="{943A6A32-7A99-4CC9-9B99-0D374354889B}" presName="accentRepeatNode" presStyleLbl="solidFgAcc1" presStyleIdx="1" presStyleCnt="7"/>
      <dgm:spPr/>
    </dgm:pt>
    <dgm:pt modelId="{AD44B522-EEFA-4B6E-BC30-80EB3BA04DCB}" type="pres">
      <dgm:prSet presAssocID="{A4B952CC-EEFE-4E95-98CF-294A406D4E38}" presName="text_3" presStyleLbl="node1" presStyleIdx="2" presStyleCnt="7" custLinFactNeighborX="-585" custLinFactNeighborY="-20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45DB0B-3DFD-4300-B49B-F24CDCD48F02}" type="pres">
      <dgm:prSet presAssocID="{A4B952CC-EEFE-4E95-98CF-294A406D4E38}" presName="accent_3" presStyleCnt="0"/>
      <dgm:spPr/>
    </dgm:pt>
    <dgm:pt modelId="{A14EE84B-7DB0-48FB-82CE-6F31372C36BF}" type="pres">
      <dgm:prSet presAssocID="{A4B952CC-EEFE-4E95-98CF-294A406D4E38}" presName="accentRepeatNode" presStyleLbl="solidFgAcc1" presStyleIdx="2" presStyleCnt="7"/>
      <dgm:spPr/>
    </dgm:pt>
    <dgm:pt modelId="{E02A451C-D253-438B-A14A-F3E3131FDDB2}" type="pres">
      <dgm:prSet presAssocID="{D3B2307E-5282-43AB-92D2-5832687ECEF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53F6F4-59E8-4424-83C6-3A3DEC8468F2}" type="pres">
      <dgm:prSet presAssocID="{D3B2307E-5282-43AB-92D2-5832687ECEF9}" presName="accent_4" presStyleCnt="0"/>
      <dgm:spPr/>
    </dgm:pt>
    <dgm:pt modelId="{0FD7A609-34B6-4305-9813-AC52E5BD46AC}" type="pres">
      <dgm:prSet presAssocID="{D3B2307E-5282-43AB-92D2-5832687ECEF9}" presName="accentRepeatNode" presStyleLbl="solidFgAcc1" presStyleIdx="3" presStyleCnt="7"/>
      <dgm:spPr/>
    </dgm:pt>
    <dgm:pt modelId="{6E2ABABC-12C7-48E1-AD2D-6A511A00BA43}" type="pres">
      <dgm:prSet presAssocID="{444CBFF4-0330-46F5-8D08-98A4A0A6EF0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B39EAA-E7A7-403F-8B08-021C0216B4D8}" type="pres">
      <dgm:prSet presAssocID="{444CBFF4-0330-46F5-8D08-98A4A0A6EF0A}" presName="accent_5" presStyleCnt="0"/>
      <dgm:spPr/>
    </dgm:pt>
    <dgm:pt modelId="{A6DABB80-6AAB-44DE-8FCE-0CF90B20881B}" type="pres">
      <dgm:prSet presAssocID="{444CBFF4-0330-46F5-8D08-98A4A0A6EF0A}" presName="accentRepeatNode" presStyleLbl="solidFgAcc1" presStyleIdx="4" presStyleCnt="7"/>
      <dgm:spPr/>
    </dgm:pt>
    <dgm:pt modelId="{5558C7A0-920F-4163-87BE-9F3348F78F67}" type="pres">
      <dgm:prSet presAssocID="{2A1DAE0B-15AB-4CFC-8D9B-0E30276D4B8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C33D4B-0BA1-450E-BD43-8F77313C45FE}" type="pres">
      <dgm:prSet presAssocID="{2A1DAE0B-15AB-4CFC-8D9B-0E30276D4B8C}" presName="accent_6" presStyleCnt="0"/>
      <dgm:spPr/>
    </dgm:pt>
    <dgm:pt modelId="{4E1F80DA-18AE-47A9-BD54-A8FD853EAF62}" type="pres">
      <dgm:prSet presAssocID="{2A1DAE0B-15AB-4CFC-8D9B-0E30276D4B8C}" presName="accentRepeatNode" presStyleLbl="solidFgAcc1" presStyleIdx="5" presStyleCnt="7"/>
      <dgm:spPr/>
    </dgm:pt>
    <dgm:pt modelId="{0E0B60C9-8F8F-42D5-82DF-904D965F2A17}" type="pres">
      <dgm:prSet presAssocID="{3FF3459B-97D3-4BFC-A946-59B8C4576D2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6D19D8-4BF2-4091-8D2B-51B78E9ADB38}" type="pres">
      <dgm:prSet presAssocID="{3FF3459B-97D3-4BFC-A946-59B8C4576D27}" presName="accent_7" presStyleCnt="0"/>
      <dgm:spPr/>
    </dgm:pt>
    <dgm:pt modelId="{1184C23A-CAF9-4FA0-A341-859D3593F5DD}" type="pres">
      <dgm:prSet presAssocID="{3FF3459B-97D3-4BFC-A946-59B8C4576D27}" presName="accentRepeatNode" presStyleLbl="solidFgAcc1" presStyleIdx="6" presStyleCnt="7"/>
      <dgm:spPr/>
    </dgm:pt>
  </dgm:ptLst>
  <dgm:cxnLst>
    <dgm:cxn modelId="{65DAFBA4-37D0-4688-B5E1-02C62FC2E3A5}" type="presOf" srcId="{943A6A32-7A99-4CC9-9B99-0D374354889B}" destId="{0BAA1DFC-7F95-468B-B0A5-29829C5F92F6}" srcOrd="0" destOrd="0" presId="urn:microsoft.com/office/officeart/2008/layout/VerticalCurvedList"/>
    <dgm:cxn modelId="{0D1BA067-56A0-40FF-8C54-DACC87EA29F5}" srcId="{24C54288-B92C-489E-84A8-F2556329ECB2}" destId="{3FF3459B-97D3-4BFC-A946-59B8C4576D27}" srcOrd="6" destOrd="0" parTransId="{5E46DE07-161D-42F6-9F14-C94D10436130}" sibTransId="{F7CA2892-C974-4477-9A35-B69EEDBB34B0}"/>
    <dgm:cxn modelId="{6E2A90EC-27BE-4351-8ADA-14D96EBB9D44}" type="presOf" srcId="{1963218B-F8EC-441C-B353-6EF530746421}" destId="{64C19B90-45E6-4726-959F-456D5047F9A3}" srcOrd="0" destOrd="0" presId="urn:microsoft.com/office/officeart/2008/layout/VerticalCurvedList"/>
    <dgm:cxn modelId="{C15AFE48-7EF4-4141-B40C-B6532EAC6794}" srcId="{24C54288-B92C-489E-84A8-F2556329ECB2}" destId="{943A6A32-7A99-4CC9-9B99-0D374354889B}" srcOrd="1" destOrd="0" parTransId="{27EDB26E-E25F-4727-8070-A0280AFAE48C}" sibTransId="{DB910D1D-60A2-44C5-97E3-C47A34997BBA}"/>
    <dgm:cxn modelId="{BDE2DE44-D991-4CEC-8302-65C2E4547064}" srcId="{24C54288-B92C-489E-84A8-F2556329ECB2}" destId="{444CBFF4-0330-46F5-8D08-98A4A0A6EF0A}" srcOrd="4" destOrd="0" parTransId="{09A90EB0-676B-415B-AD4B-81A7728D01CB}" sibTransId="{F1D9238D-6DBB-4CE4-8D1B-8AE611F84FF8}"/>
    <dgm:cxn modelId="{3BC61126-171A-4FFC-AFE6-08C0B75BDEF9}" type="presOf" srcId="{4D56B09E-6F75-4AE6-89BE-7F188CFA3D9C}" destId="{7E89FC5D-8DEE-4FCC-BE3C-F2D97EC5983D}" srcOrd="0" destOrd="0" presId="urn:microsoft.com/office/officeart/2008/layout/VerticalCurvedList"/>
    <dgm:cxn modelId="{C7E528D5-8D58-4890-9E7D-157C1FFD4BBC}" srcId="{24C54288-B92C-489E-84A8-F2556329ECB2}" destId="{D3B2307E-5282-43AB-92D2-5832687ECEF9}" srcOrd="3" destOrd="0" parTransId="{ED62811B-6117-41A5-B073-A9AC47F82090}" sibTransId="{2941E5F3-7634-4D53-A77D-3AD3777507ED}"/>
    <dgm:cxn modelId="{6FDBE114-B3DD-4F3F-9038-BE9A8BA723A7}" type="presOf" srcId="{3FF3459B-97D3-4BFC-A946-59B8C4576D27}" destId="{0E0B60C9-8F8F-42D5-82DF-904D965F2A17}" srcOrd="0" destOrd="0" presId="urn:microsoft.com/office/officeart/2008/layout/VerticalCurvedList"/>
    <dgm:cxn modelId="{F9E9D0EA-01A7-458F-896F-86125E2C94BF}" srcId="{24C54288-B92C-489E-84A8-F2556329ECB2}" destId="{A4B952CC-EEFE-4E95-98CF-294A406D4E38}" srcOrd="2" destOrd="0" parTransId="{ADC64716-874B-4A4F-A65C-4BF6AF2E12A9}" sibTransId="{58B49685-F1ED-478D-952D-0D612FFB636E}"/>
    <dgm:cxn modelId="{6CC114D7-DF71-48B1-B350-C0CBD51A87BC}" type="presOf" srcId="{D3B2307E-5282-43AB-92D2-5832687ECEF9}" destId="{E02A451C-D253-438B-A14A-F3E3131FDDB2}" srcOrd="0" destOrd="0" presId="urn:microsoft.com/office/officeart/2008/layout/VerticalCurvedList"/>
    <dgm:cxn modelId="{20C63FCF-4FBD-42DA-AACF-9C609212D1C0}" srcId="{24C54288-B92C-489E-84A8-F2556329ECB2}" destId="{1963218B-F8EC-441C-B353-6EF530746421}" srcOrd="0" destOrd="0" parTransId="{7761B228-8248-4EB1-B238-D985B889ACAA}" sibTransId="{4D56B09E-6F75-4AE6-89BE-7F188CFA3D9C}"/>
    <dgm:cxn modelId="{0462ECA3-1570-46E5-91FE-58635EA7497E}" type="presOf" srcId="{24C54288-B92C-489E-84A8-F2556329ECB2}" destId="{7F9DE233-A847-4548-A57C-ACD7E21C59B3}" srcOrd="0" destOrd="0" presId="urn:microsoft.com/office/officeart/2008/layout/VerticalCurvedList"/>
    <dgm:cxn modelId="{8011BD8F-D36C-479C-B7C6-3DC3F7763D73}" srcId="{24C54288-B92C-489E-84A8-F2556329ECB2}" destId="{2A1DAE0B-15AB-4CFC-8D9B-0E30276D4B8C}" srcOrd="5" destOrd="0" parTransId="{599BBBD2-B175-42FA-9018-97FA3FED8EE8}" sibTransId="{224B27F1-D411-4F2E-97AE-6100F2553F86}"/>
    <dgm:cxn modelId="{8F1FE470-F86B-4A7E-B0E4-4BF16B75EC7E}" type="presOf" srcId="{444CBFF4-0330-46F5-8D08-98A4A0A6EF0A}" destId="{6E2ABABC-12C7-48E1-AD2D-6A511A00BA43}" srcOrd="0" destOrd="0" presId="urn:microsoft.com/office/officeart/2008/layout/VerticalCurvedList"/>
    <dgm:cxn modelId="{7077BBE1-7CE8-43EB-B224-35EB7205201C}" type="presOf" srcId="{2A1DAE0B-15AB-4CFC-8D9B-0E30276D4B8C}" destId="{5558C7A0-920F-4163-87BE-9F3348F78F67}" srcOrd="0" destOrd="0" presId="urn:microsoft.com/office/officeart/2008/layout/VerticalCurvedList"/>
    <dgm:cxn modelId="{8DE90806-6927-4F9A-8267-B8800647BD58}" type="presOf" srcId="{A4B952CC-EEFE-4E95-98CF-294A406D4E38}" destId="{AD44B522-EEFA-4B6E-BC30-80EB3BA04DCB}" srcOrd="0" destOrd="0" presId="urn:microsoft.com/office/officeart/2008/layout/VerticalCurvedList"/>
    <dgm:cxn modelId="{97777AB5-ABC6-4A58-B4BB-0DAB541DCE32}" type="presParOf" srcId="{7F9DE233-A847-4548-A57C-ACD7E21C59B3}" destId="{362DC4BF-5680-483F-A3BF-5A8EDF718E6E}" srcOrd="0" destOrd="0" presId="urn:microsoft.com/office/officeart/2008/layout/VerticalCurvedList"/>
    <dgm:cxn modelId="{D2D19511-5EA2-4737-B32D-AEB4531A3783}" type="presParOf" srcId="{362DC4BF-5680-483F-A3BF-5A8EDF718E6E}" destId="{B66D7E3A-7069-4A10-A917-DB1F678B5E6C}" srcOrd="0" destOrd="0" presId="urn:microsoft.com/office/officeart/2008/layout/VerticalCurvedList"/>
    <dgm:cxn modelId="{A151D014-A721-484A-8812-F07BF9E46C5A}" type="presParOf" srcId="{B66D7E3A-7069-4A10-A917-DB1F678B5E6C}" destId="{8FBA8475-EC59-47CB-A687-FF0B262B8A5A}" srcOrd="0" destOrd="0" presId="urn:microsoft.com/office/officeart/2008/layout/VerticalCurvedList"/>
    <dgm:cxn modelId="{B62521C6-FE7F-41D9-BBDF-790BCB74865D}" type="presParOf" srcId="{B66D7E3A-7069-4A10-A917-DB1F678B5E6C}" destId="{7E89FC5D-8DEE-4FCC-BE3C-F2D97EC5983D}" srcOrd="1" destOrd="0" presId="urn:microsoft.com/office/officeart/2008/layout/VerticalCurvedList"/>
    <dgm:cxn modelId="{18E2CB44-28C2-4C9E-9B3E-2564615971D4}" type="presParOf" srcId="{B66D7E3A-7069-4A10-A917-DB1F678B5E6C}" destId="{6250F126-D720-4448-B224-73B005CF273C}" srcOrd="2" destOrd="0" presId="urn:microsoft.com/office/officeart/2008/layout/VerticalCurvedList"/>
    <dgm:cxn modelId="{DDE835C7-48AD-4366-8788-4FE0E9F5F57C}" type="presParOf" srcId="{B66D7E3A-7069-4A10-A917-DB1F678B5E6C}" destId="{6FF548B3-0113-4BC7-8A1D-D9270DE97B3D}" srcOrd="3" destOrd="0" presId="urn:microsoft.com/office/officeart/2008/layout/VerticalCurvedList"/>
    <dgm:cxn modelId="{11948CB4-0F41-47A9-824E-6212FD71DC53}" type="presParOf" srcId="{362DC4BF-5680-483F-A3BF-5A8EDF718E6E}" destId="{64C19B90-45E6-4726-959F-456D5047F9A3}" srcOrd="1" destOrd="0" presId="urn:microsoft.com/office/officeart/2008/layout/VerticalCurvedList"/>
    <dgm:cxn modelId="{87D5F961-24EB-43BD-BDC5-3212FF2D5427}" type="presParOf" srcId="{362DC4BF-5680-483F-A3BF-5A8EDF718E6E}" destId="{5FDB4FA3-A74F-44D2-8C0B-7E4893E8C5EC}" srcOrd="2" destOrd="0" presId="urn:microsoft.com/office/officeart/2008/layout/VerticalCurvedList"/>
    <dgm:cxn modelId="{02E1478C-2580-4466-B41A-28FC0EC966D2}" type="presParOf" srcId="{5FDB4FA3-A74F-44D2-8C0B-7E4893E8C5EC}" destId="{13E3AEA8-0B86-47CF-A39D-BFE9FD5CF35B}" srcOrd="0" destOrd="0" presId="urn:microsoft.com/office/officeart/2008/layout/VerticalCurvedList"/>
    <dgm:cxn modelId="{1EA27B9D-5B50-44DD-AA7B-C9CB877C2E94}" type="presParOf" srcId="{362DC4BF-5680-483F-A3BF-5A8EDF718E6E}" destId="{0BAA1DFC-7F95-468B-B0A5-29829C5F92F6}" srcOrd="3" destOrd="0" presId="urn:microsoft.com/office/officeart/2008/layout/VerticalCurvedList"/>
    <dgm:cxn modelId="{08E2FF83-D8B8-4ACA-B79F-66D37D5C83E3}" type="presParOf" srcId="{362DC4BF-5680-483F-A3BF-5A8EDF718E6E}" destId="{6D251142-13CA-41C1-93EE-3D400788B0AF}" srcOrd="4" destOrd="0" presId="urn:microsoft.com/office/officeart/2008/layout/VerticalCurvedList"/>
    <dgm:cxn modelId="{64E069BC-2C4A-43AB-9C75-DE7A7B8C5366}" type="presParOf" srcId="{6D251142-13CA-41C1-93EE-3D400788B0AF}" destId="{75D278A0-57A0-47EE-B062-2FE67476B2C8}" srcOrd="0" destOrd="0" presId="urn:microsoft.com/office/officeart/2008/layout/VerticalCurvedList"/>
    <dgm:cxn modelId="{DE6E6523-6AF0-4FDF-A0C9-50876ECA53D5}" type="presParOf" srcId="{362DC4BF-5680-483F-A3BF-5A8EDF718E6E}" destId="{AD44B522-EEFA-4B6E-BC30-80EB3BA04DCB}" srcOrd="5" destOrd="0" presId="urn:microsoft.com/office/officeart/2008/layout/VerticalCurvedList"/>
    <dgm:cxn modelId="{86F2F2D1-561F-4D2F-99CF-6F8579EB888E}" type="presParOf" srcId="{362DC4BF-5680-483F-A3BF-5A8EDF718E6E}" destId="{E545DB0B-3DFD-4300-B49B-F24CDCD48F02}" srcOrd="6" destOrd="0" presId="urn:microsoft.com/office/officeart/2008/layout/VerticalCurvedList"/>
    <dgm:cxn modelId="{07FD103A-68C0-4DEF-8215-EED504CA126E}" type="presParOf" srcId="{E545DB0B-3DFD-4300-B49B-F24CDCD48F02}" destId="{A14EE84B-7DB0-48FB-82CE-6F31372C36BF}" srcOrd="0" destOrd="0" presId="urn:microsoft.com/office/officeart/2008/layout/VerticalCurvedList"/>
    <dgm:cxn modelId="{80ECA00F-2143-44AF-B33F-5E3462DE65E4}" type="presParOf" srcId="{362DC4BF-5680-483F-A3BF-5A8EDF718E6E}" destId="{E02A451C-D253-438B-A14A-F3E3131FDDB2}" srcOrd="7" destOrd="0" presId="urn:microsoft.com/office/officeart/2008/layout/VerticalCurvedList"/>
    <dgm:cxn modelId="{40D57A56-FE10-4889-BE88-6819A61B6934}" type="presParOf" srcId="{362DC4BF-5680-483F-A3BF-5A8EDF718E6E}" destId="{8553F6F4-59E8-4424-83C6-3A3DEC8468F2}" srcOrd="8" destOrd="0" presId="urn:microsoft.com/office/officeart/2008/layout/VerticalCurvedList"/>
    <dgm:cxn modelId="{2B888942-0FF4-43BA-8776-4B3C831ED52F}" type="presParOf" srcId="{8553F6F4-59E8-4424-83C6-3A3DEC8468F2}" destId="{0FD7A609-34B6-4305-9813-AC52E5BD46AC}" srcOrd="0" destOrd="0" presId="urn:microsoft.com/office/officeart/2008/layout/VerticalCurvedList"/>
    <dgm:cxn modelId="{4B123CEE-8616-4F3D-9C82-4BD32D61BC96}" type="presParOf" srcId="{362DC4BF-5680-483F-A3BF-5A8EDF718E6E}" destId="{6E2ABABC-12C7-48E1-AD2D-6A511A00BA43}" srcOrd="9" destOrd="0" presId="urn:microsoft.com/office/officeart/2008/layout/VerticalCurvedList"/>
    <dgm:cxn modelId="{4C9405AC-EAA2-4FEA-8491-B66F03DFBA71}" type="presParOf" srcId="{362DC4BF-5680-483F-A3BF-5A8EDF718E6E}" destId="{5AB39EAA-E7A7-403F-8B08-021C0216B4D8}" srcOrd="10" destOrd="0" presId="urn:microsoft.com/office/officeart/2008/layout/VerticalCurvedList"/>
    <dgm:cxn modelId="{06965BFB-A696-49FD-898D-87BDAEEDCB9E}" type="presParOf" srcId="{5AB39EAA-E7A7-403F-8B08-021C0216B4D8}" destId="{A6DABB80-6AAB-44DE-8FCE-0CF90B20881B}" srcOrd="0" destOrd="0" presId="urn:microsoft.com/office/officeart/2008/layout/VerticalCurvedList"/>
    <dgm:cxn modelId="{0107C149-C6DD-486B-9A17-899DC3CB191A}" type="presParOf" srcId="{362DC4BF-5680-483F-A3BF-5A8EDF718E6E}" destId="{5558C7A0-920F-4163-87BE-9F3348F78F67}" srcOrd="11" destOrd="0" presId="urn:microsoft.com/office/officeart/2008/layout/VerticalCurvedList"/>
    <dgm:cxn modelId="{79B1F137-C77D-475B-AD9C-9E6EEF1567D2}" type="presParOf" srcId="{362DC4BF-5680-483F-A3BF-5A8EDF718E6E}" destId="{9BC33D4B-0BA1-450E-BD43-8F77313C45FE}" srcOrd="12" destOrd="0" presId="urn:microsoft.com/office/officeart/2008/layout/VerticalCurvedList"/>
    <dgm:cxn modelId="{A7C0989E-45F1-4AFF-BAE2-172995BAA3F3}" type="presParOf" srcId="{9BC33D4B-0BA1-450E-BD43-8F77313C45FE}" destId="{4E1F80DA-18AE-47A9-BD54-A8FD853EAF62}" srcOrd="0" destOrd="0" presId="urn:microsoft.com/office/officeart/2008/layout/VerticalCurvedList"/>
    <dgm:cxn modelId="{E7302B4E-D60A-4FF8-8400-78226F038BF2}" type="presParOf" srcId="{362DC4BF-5680-483F-A3BF-5A8EDF718E6E}" destId="{0E0B60C9-8F8F-42D5-82DF-904D965F2A17}" srcOrd="13" destOrd="0" presId="urn:microsoft.com/office/officeart/2008/layout/VerticalCurvedList"/>
    <dgm:cxn modelId="{8DE0A70B-E247-4EA7-A747-775A03C5626F}" type="presParOf" srcId="{362DC4BF-5680-483F-A3BF-5A8EDF718E6E}" destId="{EB6D19D8-4BF2-4091-8D2B-51B78E9ADB38}" srcOrd="14" destOrd="0" presId="urn:microsoft.com/office/officeart/2008/layout/VerticalCurvedList"/>
    <dgm:cxn modelId="{B14D4238-22AA-44F6-B9E7-1B3493ED4293}" type="presParOf" srcId="{EB6D19D8-4BF2-4091-8D2B-51B78E9ADB38}" destId="{1184C23A-CAF9-4FA0-A341-859D3593F5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F2A9B0-9601-4934-AE5F-B73A97CA2C44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391A2C8-A92C-4120-BDDA-A7E72C6B4EE3}">
      <dgm:prSet phldrT="[Texto]"/>
      <dgm:spPr/>
      <dgm:t>
        <a:bodyPr/>
        <a:lstStyle/>
        <a:p>
          <a:r>
            <a:rPr lang="es-ES" dirty="0"/>
            <a:t>Entorno de las políticas publicas </a:t>
          </a:r>
          <a:r>
            <a:rPr lang="es-ES" dirty="0" smtClean="0"/>
            <a:t>2019-2050</a:t>
          </a:r>
          <a:endParaRPr lang="es-ES" dirty="0"/>
        </a:p>
      </dgm:t>
    </dgm:pt>
    <dgm:pt modelId="{0B3C2EDD-AE39-43FE-8236-D4EF4A088D58}" type="parTrans" cxnId="{1DE36EAE-AB1C-4CFE-9299-9C5D05553969}">
      <dgm:prSet/>
      <dgm:spPr/>
      <dgm:t>
        <a:bodyPr/>
        <a:lstStyle/>
        <a:p>
          <a:endParaRPr lang="es-ES"/>
        </a:p>
      </dgm:t>
    </dgm:pt>
    <dgm:pt modelId="{86354D7B-A18C-47ED-9610-BEC516C3A418}" type="sibTrans" cxnId="{1DE36EAE-AB1C-4CFE-9299-9C5D05553969}">
      <dgm:prSet/>
      <dgm:spPr/>
      <dgm:t>
        <a:bodyPr/>
        <a:lstStyle/>
        <a:p>
          <a:endParaRPr lang="es-ES"/>
        </a:p>
      </dgm:t>
    </dgm:pt>
    <dgm:pt modelId="{6E0EA171-7972-4D47-BE4C-5E6A4FB03333}">
      <dgm:prSet phldrT="[Texto]"/>
      <dgm:spPr/>
      <dgm:t>
        <a:bodyPr/>
        <a:lstStyle/>
        <a:p>
          <a:r>
            <a:rPr lang="es-MX" dirty="0"/>
            <a:t>Las Políticas Publicas tienen un horizonte al 2050 </a:t>
          </a:r>
          <a:r>
            <a:rPr lang="es-MX" dirty="0" smtClean="0"/>
            <a:t>(producción-población-consumo</a:t>
          </a:r>
          <a:r>
            <a:rPr lang="es-MX" dirty="0"/>
            <a:t>)</a:t>
          </a:r>
          <a:endParaRPr lang="es-ES" dirty="0"/>
        </a:p>
      </dgm:t>
    </dgm:pt>
    <dgm:pt modelId="{473AB4CD-1788-41B6-A7DB-7B67DC3D55DE}" type="parTrans" cxnId="{EB1F3398-7466-43E2-9345-D69A303BAD3C}">
      <dgm:prSet/>
      <dgm:spPr/>
      <dgm:t>
        <a:bodyPr/>
        <a:lstStyle/>
        <a:p>
          <a:endParaRPr lang="es-ES"/>
        </a:p>
      </dgm:t>
    </dgm:pt>
    <dgm:pt modelId="{EC194708-17E9-43F4-AEEF-3E0949647CE6}" type="sibTrans" cxnId="{EB1F3398-7466-43E2-9345-D69A303BAD3C}">
      <dgm:prSet/>
      <dgm:spPr/>
      <dgm:t>
        <a:bodyPr/>
        <a:lstStyle/>
        <a:p>
          <a:endParaRPr lang="es-ES"/>
        </a:p>
      </dgm:t>
    </dgm:pt>
    <dgm:pt modelId="{F0901AD5-268E-46BC-9C86-F9BEEFB5227B}">
      <dgm:prSet phldrT="[Texto]"/>
      <dgm:spPr/>
      <dgm:t>
        <a:bodyPr/>
        <a:lstStyle/>
        <a:p>
          <a:r>
            <a:rPr lang="es-ES" dirty="0"/>
            <a:t>Riesgos Globales</a:t>
          </a:r>
        </a:p>
      </dgm:t>
    </dgm:pt>
    <dgm:pt modelId="{49DDFF20-4A6F-4C82-B181-FE0FEFC9B192}" type="parTrans" cxnId="{7634322A-52D7-4334-9069-A3A2BDC48565}">
      <dgm:prSet/>
      <dgm:spPr/>
      <dgm:t>
        <a:bodyPr/>
        <a:lstStyle/>
        <a:p>
          <a:endParaRPr lang="es-ES"/>
        </a:p>
      </dgm:t>
    </dgm:pt>
    <dgm:pt modelId="{EBBC5A0A-3A21-4374-9FB8-CB89EFCD1736}" type="sibTrans" cxnId="{7634322A-52D7-4334-9069-A3A2BDC48565}">
      <dgm:prSet/>
      <dgm:spPr/>
      <dgm:t>
        <a:bodyPr/>
        <a:lstStyle/>
        <a:p>
          <a:endParaRPr lang="es-ES"/>
        </a:p>
      </dgm:t>
    </dgm:pt>
    <dgm:pt modelId="{EFB1B76D-E3FD-4A1F-8841-CE5C6169EBAF}">
      <dgm:prSet phldrT="[Texto]"/>
      <dgm:spPr/>
      <dgm:t>
        <a:bodyPr/>
        <a:lstStyle/>
        <a:p>
          <a:r>
            <a:rPr lang="es-ES" dirty="0"/>
            <a:t>Gobernanza e Institucionalidad</a:t>
          </a:r>
        </a:p>
      </dgm:t>
    </dgm:pt>
    <dgm:pt modelId="{F3D2A2AE-D337-4CDD-8959-5F1AFF72F261}" type="parTrans" cxnId="{8A7CDFDC-97E9-477C-AEDF-3B57F78A3655}">
      <dgm:prSet/>
      <dgm:spPr/>
      <dgm:t>
        <a:bodyPr/>
        <a:lstStyle/>
        <a:p>
          <a:endParaRPr lang="es-ES"/>
        </a:p>
      </dgm:t>
    </dgm:pt>
    <dgm:pt modelId="{95463FB6-EEB8-4851-85AB-3FCACB63A10D}" type="sibTrans" cxnId="{8A7CDFDC-97E9-477C-AEDF-3B57F78A3655}">
      <dgm:prSet/>
      <dgm:spPr/>
      <dgm:t>
        <a:bodyPr/>
        <a:lstStyle/>
        <a:p>
          <a:endParaRPr lang="es-ES"/>
        </a:p>
      </dgm:t>
    </dgm:pt>
    <dgm:pt modelId="{B66F8BDE-0E96-49EF-924F-7066ED866AFE}">
      <dgm:prSet phldrT="[Texto]"/>
      <dgm:spPr/>
      <dgm:t>
        <a:bodyPr/>
        <a:lstStyle/>
        <a:p>
          <a:r>
            <a:rPr lang="es-ES" dirty="0"/>
            <a:t>Migración Forzada</a:t>
          </a:r>
        </a:p>
      </dgm:t>
    </dgm:pt>
    <dgm:pt modelId="{4B9D48AC-9848-4C7E-A655-8426504B93F9}" type="parTrans" cxnId="{25710E6A-6655-435D-A72E-DE57C45EF190}">
      <dgm:prSet/>
      <dgm:spPr/>
      <dgm:t>
        <a:bodyPr/>
        <a:lstStyle/>
        <a:p>
          <a:endParaRPr lang="es-ES"/>
        </a:p>
      </dgm:t>
    </dgm:pt>
    <dgm:pt modelId="{141A1B84-C5DE-49E0-8861-1A97C98B6387}" type="sibTrans" cxnId="{25710E6A-6655-435D-A72E-DE57C45EF190}">
      <dgm:prSet/>
      <dgm:spPr/>
      <dgm:t>
        <a:bodyPr/>
        <a:lstStyle/>
        <a:p>
          <a:endParaRPr lang="es-ES"/>
        </a:p>
      </dgm:t>
    </dgm:pt>
    <dgm:pt modelId="{C2185735-A745-430E-A4A4-051CFE83E9F6}">
      <dgm:prSet phldrT="[Texto]"/>
      <dgm:spPr/>
      <dgm:t>
        <a:bodyPr/>
        <a:lstStyle/>
        <a:p>
          <a:r>
            <a:rPr lang="es-ES" dirty="0"/>
            <a:t>Riesgos Locales</a:t>
          </a:r>
        </a:p>
      </dgm:t>
    </dgm:pt>
    <dgm:pt modelId="{8A7FCCF4-E1ED-4CD3-95C1-2557F0FF0763}" type="parTrans" cxnId="{49943ACC-208B-4797-A4E3-FB173C23FEC7}">
      <dgm:prSet/>
      <dgm:spPr/>
      <dgm:t>
        <a:bodyPr/>
        <a:lstStyle/>
        <a:p>
          <a:endParaRPr lang="es-ES"/>
        </a:p>
      </dgm:t>
    </dgm:pt>
    <dgm:pt modelId="{8D610674-8E28-4AC9-A8C2-F3F9DC1CE0DF}" type="sibTrans" cxnId="{49943ACC-208B-4797-A4E3-FB173C23FEC7}">
      <dgm:prSet/>
      <dgm:spPr/>
      <dgm:t>
        <a:bodyPr/>
        <a:lstStyle/>
        <a:p>
          <a:endParaRPr lang="es-ES"/>
        </a:p>
      </dgm:t>
    </dgm:pt>
    <dgm:pt modelId="{435A17B3-D9D6-4430-8BC2-01561826E1EC}">
      <dgm:prSet phldrT="[Texto]"/>
      <dgm:spPr/>
      <dgm:t>
        <a:bodyPr/>
        <a:lstStyle/>
        <a:p>
          <a:r>
            <a:rPr lang="es-ES" dirty="0"/>
            <a:t>Bajo crecimiento del mercado interno</a:t>
          </a:r>
        </a:p>
      </dgm:t>
    </dgm:pt>
    <dgm:pt modelId="{F77821F7-5223-4E25-B0ED-00012E3A386B}" type="parTrans" cxnId="{43438FF8-9BC6-49F7-B876-159FB448FFF7}">
      <dgm:prSet/>
      <dgm:spPr/>
      <dgm:t>
        <a:bodyPr/>
        <a:lstStyle/>
        <a:p>
          <a:endParaRPr lang="es-ES"/>
        </a:p>
      </dgm:t>
    </dgm:pt>
    <dgm:pt modelId="{5BC75DD8-F67B-4685-967C-C90D5DC08450}" type="sibTrans" cxnId="{43438FF8-9BC6-49F7-B876-159FB448FFF7}">
      <dgm:prSet/>
      <dgm:spPr/>
      <dgm:t>
        <a:bodyPr/>
        <a:lstStyle/>
        <a:p>
          <a:endParaRPr lang="es-ES"/>
        </a:p>
      </dgm:t>
    </dgm:pt>
    <dgm:pt modelId="{FD5E6FEB-ABE3-4AEE-9A04-0EF898E0D426}">
      <dgm:prSet phldrT="[Texto]"/>
      <dgm:spPr/>
      <dgm:t>
        <a:bodyPr/>
        <a:lstStyle/>
        <a:p>
          <a:r>
            <a:rPr lang="es-ES" dirty="0" err="1"/>
            <a:t>Desaceleracion</a:t>
          </a:r>
          <a:r>
            <a:rPr lang="es-ES" dirty="0"/>
            <a:t> económica </a:t>
          </a:r>
        </a:p>
      </dgm:t>
    </dgm:pt>
    <dgm:pt modelId="{BF107A81-98D8-438F-A8CA-8C0588611572}" type="parTrans" cxnId="{7EB16D06-0D33-4716-B6B4-81221FE2B965}">
      <dgm:prSet/>
      <dgm:spPr/>
      <dgm:t>
        <a:bodyPr/>
        <a:lstStyle/>
        <a:p>
          <a:endParaRPr lang="es-ES"/>
        </a:p>
      </dgm:t>
    </dgm:pt>
    <dgm:pt modelId="{47DCDEAF-BEC8-4AB2-AC32-347245B3E457}" type="sibTrans" cxnId="{7EB16D06-0D33-4716-B6B4-81221FE2B965}">
      <dgm:prSet/>
      <dgm:spPr/>
      <dgm:t>
        <a:bodyPr/>
        <a:lstStyle/>
        <a:p>
          <a:endParaRPr lang="es-ES"/>
        </a:p>
      </dgm:t>
    </dgm:pt>
    <dgm:pt modelId="{B85B8924-EB00-4AAA-9F64-727B76F2357F}">
      <dgm:prSet/>
      <dgm:spPr/>
      <dgm:t>
        <a:bodyPr/>
        <a:lstStyle/>
        <a:p>
          <a:r>
            <a:rPr lang="es-MX" dirty="0"/>
            <a:t>Objetivos del Desarrollo Sostenible al 2030 (eliminación de la pobreza extrema)</a:t>
          </a:r>
        </a:p>
      </dgm:t>
    </dgm:pt>
    <dgm:pt modelId="{08462CA3-0EC2-4EB2-8DC3-8432ECD4B1C7}" type="parTrans" cxnId="{B663B2FB-63E0-45FE-B1AD-65890AD9D223}">
      <dgm:prSet/>
      <dgm:spPr/>
      <dgm:t>
        <a:bodyPr/>
        <a:lstStyle/>
        <a:p>
          <a:endParaRPr lang="es-ES"/>
        </a:p>
      </dgm:t>
    </dgm:pt>
    <dgm:pt modelId="{34202C77-F077-4587-8E32-BF537993101C}" type="sibTrans" cxnId="{B663B2FB-63E0-45FE-B1AD-65890AD9D223}">
      <dgm:prSet/>
      <dgm:spPr/>
      <dgm:t>
        <a:bodyPr/>
        <a:lstStyle/>
        <a:p>
          <a:endParaRPr lang="es-ES"/>
        </a:p>
      </dgm:t>
    </dgm:pt>
    <dgm:pt modelId="{8AC0C380-8773-4095-84F9-24398DF80D4F}">
      <dgm:prSet/>
      <dgm:spPr/>
      <dgm:t>
        <a:bodyPr/>
        <a:lstStyle/>
        <a:p>
          <a:r>
            <a:rPr lang="es-MX" dirty="0"/>
            <a:t>Pacto de Paris en torno al Cambio </a:t>
          </a:r>
          <a:r>
            <a:rPr lang="es-MX" dirty="0" err="1"/>
            <a:t>Climatico</a:t>
          </a:r>
          <a:endParaRPr lang="es-MX" dirty="0"/>
        </a:p>
      </dgm:t>
    </dgm:pt>
    <dgm:pt modelId="{0DF8B33B-3E87-4967-8B36-E950AA3A0A33}" type="parTrans" cxnId="{FBBB21DD-75EC-4A8C-9570-5AD171AC0854}">
      <dgm:prSet/>
      <dgm:spPr/>
      <dgm:t>
        <a:bodyPr/>
        <a:lstStyle/>
        <a:p>
          <a:endParaRPr lang="es-ES"/>
        </a:p>
      </dgm:t>
    </dgm:pt>
    <dgm:pt modelId="{1E6C56B5-4DEF-4791-AB3B-575B5EE53B73}" type="sibTrans" cxnId="{FBBB21DD-75EC-4A8C-9570-5AD171AC0854}">
      <dgm:prSet/>
      <dgm:spPr/>
      <dgm:t>
        <a:bodyPr/>
        <a:lstStyle/>
        <a:p>
          <a:endParaRPr lang="es-ES"/>
        </a:p>
      </dgm:t>
    </dgm:pt>
    <dgm:pt modelId="{7D451E4E-842F-4AB5-B644-B149BC8139CE}">
      <dgm:prSet/>
      <dgm:spPr/>
      <dgm:t>
        <a:bodyPr/>
        <a:lstStyle/>
        <a:p>
          <a:r>
            <a:rPr lang="es-MX" dirty="0"/>
            <a:t>T-MEC </a:t>
          </a:r>
        </a:p>
      </dgm:t>
    </dgm:pt>
    <dgm:pt modelId="{F8E7014F-0271-4E0D-B12D-747F6F2DD63A}" type="parTrans" cxnId="{E5244328-43FD-44D8-92A8-4E8E1355FDC0}">
      <dgm:prSet/>
      <dgm:spPr/>
      <dgm:t>
        <a:bodyPr/>
        <a:lstStyle/>
        <a:p>
          <a:endParaRPr lang="es-ES"/>
        </a:p>
      </dgm:t>
    </dgm:pt>
    <dgm:pt modelId="{11F374B7-E260-4EA4-B670-6B8C848D6FE5}" type="sibTrans" cxnId="{E5244328-43FD-44D8-92A8-4E8E1355FDC0}">
      <dgm:prSet/>
      <dgm:spPr/>
      <dgm:t>
        <a:bodyPr/>
        <a:lstStyle/>
        <a:p>
          <a:endParaRPr lang="es-ES"/>
        </a:p>
      </dgm:t>
    </dgm:pt>
    <dgm:pt modelId="{6462DE45-52BE-40D2-8068-FEE259930427}">
      <dgm:prSet/>
      <dgm:spPr/>
      <dgm:t>
        <a:bodyPr/>
        <a:lstStyle/>
        <a:p>
          <a:r>
            <a:rPr lang="es-MX" dirty="0"/>
            <a:t>TPP-11</a:t>
          </a:r>
        </a:p>
      </dgm:t>
    </dgm:pt>
    <dgm:pt modelId="{EE35332C-D44A-4392-9623-1F11FF77C67D}" type="parTrans" cxnId="{4F16AC28-3E5F-402D-9F3D-D9B8FF2559D0}">
      <dgm:prSet/>
      <dgm:spPr/>
      <dgm:t>
        <a:bodyPr/>
        <a:lstStyle/>
        <a:p>
          <a:endParaRPr lang="es-ES"/>
        </a:p>
      </dgm:t>
    </dgm:pt>
    <dgm:pt modelId="{0932EE5C-2748-4C88-AA60-D552A48C880D}" type="sibTrans" cxnId="{4F16AC28-3E5F-402D-9F3D-D9B8FF2559D0}">
      <dgm:prSet/>
      <dgm:spPr/>
      <dgm:t>
        <a:bodyPr/>
        <a:lstStyle/>
        <a:p>
          <a:endParaRPr lang="es-ES"/>
        </a:p>
      </dgm:t>
    </dgm:pt>
    <dgm:pt modelId="{F283CFAB-6714-450B-9173-F6A6E88FA37B}">
      <dgm:prSet phldrT="[Texto]"/>
      <dgm:spPr/>
      <dgm:t>
        <a:bodyPr/>
        <a:lstStyle/>
        <a:p>
          <a:r>
            <a:rPr lang="es-ES" dirty="0"/>
            <a:t>Medio Ambiente, perdida de biodiversidad, crisis del agua, eventos extremos</a:t>
          </a:r>
        </a:p>
      </dgm:t>
    </dgm:pt>
    <dgm:pt modelId="{6544B24C-4AC5-4FBC-8C45-6BE0DF3F7000}" type="parTrans" cxnId="{C9D86828-9422-4C1F-B591-A9B525AD8B25}">
      <dgm:prSet/>
      <dgm:spPr/>
      <dgm:t>
        <a:bodyPr/>
        <a:lstStyle/>
        <a:p>
          <a:endParaRPr lang="es-ES"/>
        </a:p>
      </dgm:t>
    </dgm:pt>
    <dgm:pt modelId="{29CD89A0-21AC-46AB-9B62-F9D907B1658B}" type="sibTrans" cxnId="{C9D86828-9422-4C1F-B591-A9B525AD8B25}">
      <dgm:prSet/>
      <dgm:spPr/>
      <dgm:t>
        <a:bodyPr/>
        <a:lstStyle/>
        <a:p>
          <a:endParaRPr lang="es-ES"/>
        </a:p>
      </dgm:t>
    </dgm:pt>
    <dgm:pt modelId="{FE00CCC1-A402-4874-B8BD-28593D1655ED}">
      <dgm:prSet phldrT="[Texto]"/>
      <dgm:spPr/>
      <dgm:t>
        <a:bodyPr/>
        <a:lstStyle/>
        <a:p>
          <a:endParaRPr lang="es-ES" dirty="0"/>
        </a:p>
      </dgm:t>
    </dgm:pt>
    <dgm:pt modelId="{19EB0E86-48CB-458D-8380-218D921D86ED}" type="parTrans" cxnId="{E85BC751-D969-40BB-996D-660E7021B158}">
      <dgm:prSet/>
      <dgm:spPr/>
      <dgm:t>
        <a:bodyPr/>
        <a:lstStyle/>
        <a:p>
          <a:endParaRPr lang="es-ES"/>
        </a:p>
      </dgm:t>
    </dgm:pt>
    <dgm:pt modelId="{CB310522-09C1-475B-90CF-32372D935A22}" type="sibTrans" cxnId="{E85BC751-D969-40BB-996D-660E7021B158}">
      <dgm:prSet/>
      <dgm:spPr/>
      <dgm:t>
        <a:bodyPr/>
        <a:lstStyle/>
        <a:p>
          <a:endParaRPr lang="es-ES"/>
        </a:p>
      </dgm:t>
    </dgm:pt>
    <dgm:pt modelId="{50EDBCD6-DC8F-4833-9B08-DA1F9C89BB02}">
      <dgm:prSet phldrT="[Texto]"/>
      <dgm:spPr/>
      <dgm:t>
        <a:bodyPr/>
        <a:lstStyle/>
        <a:p>
          <a:r>
            <a:rPr lang="es-ES" dirty="0"/>
            <a:t>Desaceleración económica</a:t>
          </a:r>
        </a:p>
      </dgm:t>
    </dgm:pt>
    <dgm:pt modelId="{4BB8239F-9E9C-4856-B8E2-0ABD1F4A0AFE}" type="parTrans" cxnId="{D0076602-D193-451D-B583-CF0220E8ACE8}">
      <dgm:prSet/>
      <dgm:spPr/>
      <dgm:t>
        <a:bodyPr/>
        <a:lstStyle/>
        <a:p>
          <a:endParaRPr lang="es-ES"/>
        </a:p>
      </dgm:t>
    </dgm:pt>
    <dgm:pt modelId="{B2FDD493-1792-4ED3-A914-A7B3CF158422}" type="sibTrans" cxnId="{D0076602-D193-451D-B583-CF0220E8ACE8}">
      <dgm:prSet/>
      <dgm:spPr/>
      <dgm:t>
        <a:bodyPr/>
        <a:lstStyle/>
        <a:p>
          <a:endParaRPr lang="es-ES"/>
        </a:p>
      </dgm:t>
    </dgm:pt>
    <dgm:pt modelId="{74300A7A-9705-4B17-963A-920828615BA0}">
      <dgm:prSet phldrT="[Texto]"/>
      <dgm:spPr/>
      <dgm:t>
        <a:bodyPr/>
        <a:lstStyle/>
        <a:p>
          <a:r>
            <a:rPr lang="es-ES" dirty="0"/>
            <a:t> Proteccionismo y guerras comerciales.</a:t>
          </a:r>
        </a:p>
      </dgm:t>
    </dgm:pt>
    <dgm:pt modelId="{586EDC87-6E78-42B9-8D9C-381F620148DF}" type="parTrans" cxnId="{D0F32146-46B9-4D26-B15A-886D93416FAA}">
      <dgm:prSet/>
      <dgm:spPr/>
      <dgm:t>
        <a:bodyPr/>
        <a:lstStyle/>
        <a:p>
          <a:endParaRPr lang="es-ES"/>
        </a:p>
      </dgm:t>
    </dgm:pt>
    <dgm:pt modelId="{01724A95-221C-4E79-9E5D-D1B203F44593}" type="sibTrans" cxnId="{D0F32146-46B9-4D26-B15A-886D93416FAA}">
      <dgm:prSet/>
      <dgm:spPr/>
      <dgm:t>
        <a:bodyPr/>
        <a:lstStyle/>
        <a:p>
          <a:endParaRPr lang="es-ES"/>
        </a:p>
      </dgm:t>
    </dgm:pt>
    <dgm:pt modelId="{2CEBD4D5-6E79-446B-96EA-3247C294C8DE}">
      <dgm:prSet phldrT="[Texto]"/>
      <dgm:spPr/>
      <dgm:t>
        <a:bodyPr/>
        <a:lstStyle/>
        <a:p>
          <a:endParaRPr lang="es-ES" dirty="0"/>
        </a:p>
      </dgm:t>
    </dgm:pt>
    <dgm:pt modelId="{9032769F-D092-4692-8A7A-D414C585A8CA}" type="parTrans" cxnId="{7556CE63-A437-4BC7-AEC0-E075F4B10683}">
      <dgm:prSet/>
      <dgm:spPr/>
      <dgm:t>
        <a:bodyPr/>
        <a:lstStyle/>
        <a:p>
          <a:endParaRPr lang="es-ES"/>
        </a:p>
      </dgm:t>
    </dgm:pt>
    <dgm:pt modelId="{A7C48CEA-455F-4724-A0FF-3DC3E0530B1A}" type="sibTrans" cxnId="{7556CE63-A437-4BC7-AEC0-E075F4B10683}">
      <dgm:prSet/>
      <dgm:spPr/>
      <dgm:t>
        <a:bodyPr/>
        <a:lstStyle/>
        <a:p>
          <a:endParaRPr lang="es-ES"/>
        </a:p>
      </dgm:t>
    </dgm:pt>
    <dgm:pt modelId="{76107602-A071-4BC8-860B-59A7185E22DC}">
      <dgm:prSet phldrT="[Texto]"/>
      <dgm:spPr/>
      <dgm:t>
        <a:bodyPr/>
        <a:lstStyle/>
        <a:p>
          <a:r>
            <a:rPr lang="es-ES" dirty="0"/>
            <a:t>Incertidumbre para la inversión productiva de largo plazo</a:t>
          </a:r>
        </a:p>
      </dgm:t>
    </dgm:pt>
    <dgm:pt modelId="{50A27BB7-674B-45C9-9F0F-1120BDDD155A}" type="parTrans" cxnId="{441E0336-7E93-4543-9298-7F9B0F8DC967}">
      <dgm:prSet/>
      <dgm:spPr/>
      <dgm:t>
        <a:bodyPr/>
        <a:lstStyle/>
        <a:p>
          <a:endParaRPr lang="es-ES"/>
        </a:p>
      </dgm:t>
    </dgm:pt>
    <dgm:pt modelId="{7B8C1B39-DF1E-4535-A5A5-717A945406A6}" type="sibTrans" cxnId="{441E0336-7E93-4543-9298-7F9B0F8DC967}">
      <dgm:prSet/>
      <dgm:spPr/>
      <dgm:t>
        <a:bodyPr/>
        <a:lstStyle/>
        <a:p>
          <a:endParaRPr lang="es-ES"/>
        </a:p>
      </dgm:t>
    </dgm:pt>
    <dgm:pt modelId="{E3DB6AD0-0F3A-40D5-8B20-98D735AFBF52}">
      <dgm:prSet phldrT="[Texto]"/>
      <dgm:spPr/>
      <dgm:t>
        <a:bodyPr/>
        <a:lstStyle/>
        <a:p>
          <a:r>
            <a:rPr lang="es-ES" dirty="0"/>
            <a:t>Contracción del gasto publico</a:t>
          </a:r>
        </a:p>
      </dgm:t>
    </dgm:pt>
    <dgm:pt modelId="{D85B0BA6-CDBA-42A2-9ECF-1FA8188986F4}" type="parTrans" cxnId="{4C9F2C92-A608-4B78-9C0F-CA1B0E31FEAC}">
      <dgm:prSet/>
      <dgm:spPr/>
      <dgm:t>
        <a:bodyPr/>
        <a:lstStyle/>
        <a:p>
          <a:endParaRPr lang="es-ES"/>
        </a:p>
      </dgm:t>
    </dgm:pt>
    <dgm:pt modelId="{FA1BDEA5-796A-481D-A23C-FB7AB232E9DD}" type="sibTrans" cxnId="{4C9F2C92-A608-4B78-9C0F-CA1B0E31FEAC}">
      <dgm:prSet/>
      <dgm:spPr/>
      <dgm:t>
        <a:bodyPr/>
        <a:lstStyle/>
        <a:p>
          <a:endParaRPr lang="es-ES"/>
        </a:p>
      </dgm:t>
    </dgm:pt>
    <dgm:pt modelId="{8654E284-F3BF-4605-A6BE-6BC7ED8C32FE}">
      <dgm:prSet/>
      <dgm:spPr/>
      <dgm:t>
        <a:bodyPr/>
        <a:lstStyle/>
        <a:p>
          <a:r>
            <a:rPr lang="es-MX" dirty="0"/>
            <a:t>Lo anterior se traduce en una mayor exigencia a las políticas publicas y fomento a la inversión productiva </a:t>
          </a:r>
        </a:p>
      </dgm:t>
    </dgm:pt>
    <dgm:pt modelId="{DE5D5784-40FB-48EC-A4A9-3DA4CCC04F3C}" type="parTrans" cxnId="{F9ED78CA-5927-4636-AA14-D42D1CCCD04C}">
      <dgm:prSet/>
      <dgm:spPr/>
      <dgm:t>
        <a:bodyPr/>
        <a:lstStyle/>
        <a:p>
          <a:endParaRPr lang="es-ES"/>
        </a:p>
      </dgm:t>
    </dgm:pt>
    <dgm:pt modelId="{6AF9F71F-5A44-41C0-9B25-A6AE01806618}" type="sibTrans" cxnId="{F9ED78CA-5927-4636-AA14-D42D1CCCD04C}">
      <dgm:prSet/>
      <dgm:spPr/>
      <dgm:t>
        <a:bodyPr/>
        <a:lstStyle/>
        <a:p>
          <a:endParaRPr lang="es-ES"/>
        </a:p>
      </dgm:t>
    </dgm:pt>
    <dgm:pt modelId="{A8DEB2D3-07E3-4CFA-90A5-CEBCAC61954A}">
      <dgm:prSet phldrT="[Texto]"/>
      <dgm:spPr/>
      <dgm:t>
        <a:bodyPr/>
        <a:lstStyle/>
        <a:p>
          <a:r>
            <a:rPr lang="es-ES" dirty="0" err="1"/>
            <a:t>Migracion</a:t>
          </a:r>
          <a:r>
            <a:rPr lang="es-ES" dirty="0"/>
            <a:t> Forzada</a:t>
          </a:r>
        </a:p>
      </dgm:t>
    </dgm:pt>
    <dgm:pt modelId="{89E44B0B-C91D-4224-83F3-EBF544D2EC53}" type="parTrans" cxnId="{E8E8E42F-DDD6-4BFD-AEE1-4C97A1EF0E97}">
      <dgm:prSet/>
      <dgm:spPr/>
      <dgm:t>
        <a:bodyPr/>
        <a:lstStyle/>
        <a:p>
          <a:endParaRPr lang="es-ES"/>
        </a:p>
      </dgm:t>
    </dgm:pt>
    <dgm:pt modelId="{B4012F54-B832-4CE3-9680-67F070AAA5D6}" type="sibTrans" cxnId="{E8E8E42F-DDD6-4BFD-AEE1-4C97A1EF0E97}">
      <dgm:prSet/>
      <dgm:spPr/>
      <dgm:t>
        <a:bodyPr/>
        <a:lstStyle/>
        <a:p>
          <a:endParaRPr lang="es-ES"/>
        </a:p>
      </dgm:t>
    </dgm:pt>
    <dgm:pt modelId="{73864352-A9F9-45A2-9A50-0547988CE5C4}">
      <dgm:prSet phldrT="[Texto]"/>
      <dgm:spPr/>
      <dgm:t>
        <a:bodyPr/>
        <a:lstStyle/>
        <a:p>
          <a:r>
            <a:rPr lang="es-ES" dirty="0"/>
            <a:t>Empleo y generación de ingresos son fundamentales, a través </a:t>
          </a:r>
          <a:r>
            <a:rPr lang="es-ES" dirty="0" smtClean="0"/>
            <a:t>de la </a:t>
          </a:r>
          <a:r>
            <a:rPr lang="es-ES" dirty="0"/>
            <a:t>inversión productiva y la </a:t>
          </a:r>
          <a:r>
            <a:rPr lang="es-ES" dirty="0" err="1"/>
            <a:t>particpacion</a:t>
          </a:r>
          <a:r>
            <a:rPr lang="es-ES" dirty="0"/>
            <a:t> organizada, necesario crecimiento del </a:t>
          </a:r>
          <a:r>
            <a:rPr lang="es-ES" dirty="0" smtClean="0"/>
            <a:t>mercado </a:t>
          </a:r>
          <a:r>
            <a:rPr lang="es-ES" dirty="0"/>
            <a:t>interno, que incida en los territorios </a:t>
          </a:r>
          <a:r>
            <a:rPr lang="es-ES" dirty="0" smtClean="0"/>
            <a:t>rurales, desarrollo de mercados regionales</a:t>
          </a:r>
          <a:endParaRPr lang="es-ES" dirty="0"/>
        </a:p>
      </dgm:t>
    </dgm:pt>
    <dgm:pt modelId="{68E52BFB-7736-4B41-B50A-484EC288F3BF}" type="parTrans" cxnId="{8E75D640-012A-4991-99C4-DA45331B2C40}">
      <dgm:prSet/>
      <dgm:spPr/>
      <dgm:t>
        <a:bodyPr/>
        <a:lstStyle/>
        <a:p>
          <a:endParaRPr lang="es-ES"/>
        </a:p>
      </dgm:t>
    </dgm:pt>
    <dgm:pt modelId="{9D231C6D-40F4-417D-81CF-5C812AACDF92}" type="sibTrans" cxnId="{8E75D640-012A-4991-99C4-DA45331B2C40}">
      <dgm:prSet/>
      <dgm:spPr/>
      <dgm:t>
        <a:bodyPr/>
        <a:lstStyle/>
        <a:p>
          <a:endParaRPr lang="es-ES"/>
        </a:p>
      </dgm:t>
    </dgm:pt>
    <dgm:pt modelId="{B3A78BF1-391D-44B0-88F0-BE1A2B3298C2}">
      <dgm:prSet phldrT="[Texto]"/>
      <dgm:spPr/>
      <dgm:t>
        <a:bodyPr/>
        <a:lstStyle/>
        <a:p>
          <a:endParaRPr lang="es-ES" dirty="0"/>
        </a:p>
      </dgm:t>
    </dgm:pt>
    <dgm:pt modelId="{DBC1E98D-AF57-4967-BC85-A7B7C081FF3C}" type="parTrans" cxnId="{76130BAB-2166-472E-9C79-BEC55DF7DFBE}">
      <dgm:prSet/>
      <dgm:spPr/>
      <dgm:t>
        <a:bodyPr/>
        <a:lstStyle/>
        <a:p>
          <a:endParaRPr lang="es-ES"/>
        </a:p>
      </dgm:t>
    </dgm:pt>
    <dgm:pt modelId="{81AD6100-182F-4786-98D5-04991E506D9E}" type="sibTrans" cxnId="{76130BAB-2166-472E-9C79-BEC55DF7DFBE}">
      <dgm:prSet/>
      <dgm:spPr/>
      <dgm:t>
        <a:bodyPr/>
        <a:lstStyle/>
        <a:p>
          <a:endParaRPr lang="es-ES"/>
        </a:p>
      </dgm:t>
    </dgm:pt>
    <dgm:pt modelId="{F4F8798D-6927-423D-86A9-FBEAD1C33A3A}">
      <dgm:prSet/>
      <dgm:spPr/>
      <dgm:t>
        <a:bodyPr/>
        <a:lstStyle/>
        <a:p>
          <a:endParaRPr lang="es-MX" dirty="0"/>
        </a:p>
      </dgm:t>
    </dgm:pt>
    <dgm:pt modelId="{44497554-27B9-46EC-A0E0-C7D80E2A8AA7}" type="parTrans" cxnId="{2742D77D-F837-4E5C-AE6C-4DF474591DE8}">
      <dgm:prSet/>
      <dgm:spPr/>
      <dgm:t>
        <a:bodyPr/>
        <a:lstStyle/>
        <a:p>
          <a:endParaRPr lang="es-ES"/>
        </a:p>
      </dgm:t>
    </dgm:pt>
    <dgm:pt modelId="{D6F645A5-A4D4-4508-B1F5-6CD94CBDD866}" type="sibTrans" cxnId="{2742D77D-F837-4E5C-AE6C-4DF474591DE8}">
      <dgm:prSet/>
      <dgm:spPr/>
      <dgm:t>
        <a:bodyPr/>
        <a:lstStyle/>
        <a:p>
          <a:endParaRPr lang="es-ES"/>
        </a:p>
      </dgm:t>
    </dgm:pt>
    <dgm:pt modelId="{79297CE4-D7F2-4A1C-926B-523CB44D00CE}">
      <dgm:prSet phldrT="[Texto]"/>
      <dgm:spPr/>
      <dgm:t>
        <a:bodyPr/>
        <a:lstStyle/>
        <a:p>
          <a:r>
            <a:rPr lang="es-ES" dirty="0"/>
            <a:t>México mantiene superávit comercial, las exportaciones crecen a tasas por arriba de la inflación que favorecen a un sector relativamente pequeño</a:t>
          </a:r>
        </a:p>
      </dgm:t>
    </dgm:pt>
    <dgm:pt modelId="{83D0A681-802F-49DF-9E7E-BF7824FC80EE}" type="parTrans" cxnId="{E6AA213F-BD97-4A36-8694-260B510CE164}">
      <dgm:prSet/>
      <dgm:spPr/>
      <dgm:t>
        <a:bodyPr/>
        <a:lstStyle/>
        <a:p>
          <a:endParaRPr lang="es-ES"/>
        </a:p>
      </dgm:t>
    </dgm:pt>
    <dgm:pt modelId="{0D6C0392-8712-4F6B-8682-2F08E8CF1858}" type="sibTrans" cxnId="{E6AA213F-BD97-4A36-8694-260B510CE164}">
      <dgm:prSet/>
      <dgm:spPr/>
      <dgm:t>
        <a:bodyPr/>
        <a:lstStyle/>
        <a:p>
          <a:endParaRPr lang="es-ES"/>
        </a:p>
      </dgm:t>
    </dgm:pt>
    <dgm:pt modelId="{33A8F7FD-818E-4247-8874-9BBB89448A55}">
      <dgm:prSet phldrT="[Texto]"/>
      <dgm:spPr/>
      <dgm:t>
        <a:bodyPr/>
        <a:lstStyle/>
        <a:p>
          <a:r>
            <a:rPr lang="es-ES" dirty="0"/>
            <a:t>En contraparte la tendencia en la disminución de la pobreza extrema desciende, es de las mas bajas en América Latina, se abre la brecha de la desigualdad</a:t>
          </a:r>
        </a:p>
      </dgm:t>
    </dgm:pt>
    <dgm:pt modelId="{2A2A6A9C-CD40-47B8-A284-BA88895E3783}" type="parTrans" cxnId="{15B3C0D5-8730-4233-917A-70F9C4EBF805}">
      <dgm:prSet/>
      <dgm:spPr/>
      <dgm:t>
        <a:bodyPr/>
        <a:lstStyle/>
        <a:p>
          <a:endParaRPr lang="es-ES"/>
        </a:p>
      </dgm:t>
    </dgm:pt>
    <dgm:pt modelId="{7F8D0522-B8FE-4AAC-AD48-6044A905361D}" type="sibTrans" cxnId="{15B3C0D5-8730-4233-917A-70F9C4EBF805}">
      <dgm:prSet/>
      <dgm:spPr/>
      <dgm:t>
        <a:bodyPr/>
        <a:lstStyle/>
        <a:p>
          <a:endParaRPr lang="es-ES"/>
        </a:p>
      </dgm:t>
    </dgm:pt>
    <dgm:pt modelId="{7A09AED2-8624-4099-960D-73AB6F687418}">
      <dgm:prSet phldrT="[Texto]"/>
      <dgm:spPr/>
      <dgm:t>
        <a:bodyPr/>
        <a:lstStyle/>
        <a:p>
          <a:r>
            <a:rPr lang="es-ES" dirty="0"/>
            <a:t>Incremento de la Desigualdad social y de genero en el medio rural, acceso a la tierra, servicios y satisfactores</a:t>
          </a:r>
        </a:p>
      </dgm:t>
    </dgm:pt>
    <dgm:pt modelId="{4544A2AA-976D-4AB3-9C66-982202923502}" type="parTrans" cxnId="{67B10472-CBBB-4346-8E14-12B18FBEABAF}">
      <dgm:prSet/>
      <dgm:spPr/>
      <dgm:t>
        <a:bodyPr/>
        <a:lstStyle/>
        <a:p>
          <a:endParaRPr lang="es-ES"/>
        </a:p>
      </dgm:t>
    </dgm:pt>
    <dgm:pt modelId="{5746D6CB-CAF7-4D39-A30E-5454D79D10BE}" type="sibTrans" cxnId="{67B10472-CBBB-4346-8E14-12B18FBEABAF}">
      <dgm:prSet/>
      <dgm:spPr/>
      <dgm:t>
        <a:bodyPr/>
        <a:lstStyle/>
        <a:p>
          <a:endParaRPr lang="es-ES"/>
        </a:p>
      </dgm:t>
    </dgm:pt>
    <dgm:pt modelId="{827CB218-8F1B-4968-97C9-1732BA26BC74}">
      <dgm:prSet phldrT="[Texto]"/>
      <dgm:spPr/>
      <dgm:t>
        <a:bodyPr/>
        <a:lstStyle/>
        <a:p>
          <a:endParaRPr lang="es-ES" dirty="0"/>
        </a:p>
      </dgm:t>
    </dgm:pt>
    <dgm:pt modelId="{9FE54A26-5836-477C-9A2F-2124A1571E7F}" type="parTrans" cxnId="{F70FD145-E46C-45C4-9A07-EEA495BF845E}">
      <dgm:prSet/>
      <dgm:spPr/>
      <dgm:t>
        <a:bodyPr/>
        <a:lstStyle/>
        <a:p>
          <a:endParaRPr lang="es-ES"/>
        </a:p>
      </dgm:t>
    </dgm:pt>
    <dgm:pt modelId="{0EAA99DA-60A6-4164-965E-7DA0B74E02F9}" type="sibTrans" cxnId="{F70FD145-E46C-45C4-9A07-EEA495BF845E}">
      <dgm:prSet/>
      <dgm:spPr/>
      <dgm:t>
        <a:bodyPr/>
        <a:lstStyle/>
        <a:p>
          <a:endParaRPr lang="es-ES"/>
        </a:p>
      </dgm:t>
    </dgm:pt>
    <dgm:pt modelId="{D081DA1A-218F-4AE1-A81D-EAB68D9A340E}">
      <dgm:prSet phldrT="[Texto]"/>
      <dgm:spPr/>
      <dgm:t>
        <a:bodyPr/>
        <a:lstStyle/>
        <a:p>
          <a:r>
            <a:rPr lang="es-ES" dirty="0" err="1"/>
            <a:t>Concentracion</a:t>
          </a:r>
          <a:r>
            <a:rPr lang="es-ES" dirty="0"/>
            <a:t> del ingreso y mercados oligopólicos</a:t>
          </a:r>
        </a:p>
      </dgm:t>
    </dgm:pt>
    <dgm:pt modelId="{11C02F7B-E278-4402-8B76-93B6EA18D94C}" type="parTrans" cxnId="{CF207462-0559-40BC-A48B-A3E0A38ED63F}">
      <dgm:prSet/>
      <dgm:spPr/>
      <dgm:t>
        <a:bodyPr/>
        <a:lstStyle/>
        <a:p>
          <a:endParaRPr lang="es-ES"/>
        </a:p>
      </dgm:t>
    </dgm:pt>
    <dgm:pt modelId="{33438214-459C-49D7-BFE7-91B4CD2E862D}" type="sibTrans" cxnId="{CF207462-0559-40BC-A48B-A3E0A38ED63F}">
      <dgm:prSet/>
      <dgm:spPr/>
      <dgm:t>
        <a:bodyPr/>
        <a:lstStyle/>
        <a:p>
          <a:endParaRPr lang="es-ES"/>
        </a:p>
      </dgm:t>
    </dgm:pt>
    <dgm:pt modelId="{BBF37466-6D55-4B5D-AFAF-EEAFA0F9F6A5}">
      <dgm:prSet phldrT="[Texto]"/>
      <dgm:spPr/>
      <dgm:t>
        <a:bodyPr/>
        <a:lstStyle/>
        <a:p>
          <a:r>
            <a:rPr lang="es-ES" dirty="0"/>
            <a:t>Falla del Sistema Financiero Rural </a:t>
          </a:r>
        </a:p>
      </dgm:t>
    </dgm:pt>
    <dgm:pt modelId="{24CA5078-9274-44A7-AC32-4D862A1E6489}" type="parTrans" cxnId="{F1ED62C2-3868-4CCA-9457-DC9B60467C8A}">
      <dgm:prSet/>
      <dgm:spPr/>
      <dgm:t>
        <a:bodyPr/>
        <a:lstStyle/>
        <a:p>
          <a:endParaRPr lang="es-ES"/>
        </a:p>
      </dgm:t>
    </dgm:pt>
    <dgm:pt modelId="{E243E4EA-EDB4-4103-A98D-CF97122EDF42}" type="sibTrans" cxnId="{F1ED62C2-3868-4CCA-9457-DC9B60467C8A}">
      <dgm:prSet/>
      <dgm:spPr/>
      <dgm:t>
        <a:bodyPr/>
        <a:lstStyle/>
        <a:p>
          <a:endParaRPr lang="es-ES"/>
        </a:p>
      </dgm:t>
    </dgm:pt>
    <dgm:pt modelId="{006BFE09-AF17-41B7-A3D3-755C1027ACF9}">
      <dgm:prSet phldrT="[Texto]"/>
      <dgm:spPr/>
      <dgm:t>
        <a:bodyPr/>
        <a:lstStyle/>
        <a:p>
          <a:r>
            <a:rPr lang="es-ES" dirty="0" err="1"/>
            <a:t>Debil</a:t>
          </a:r>
          <a:r>
            <a:rPr lang="es-ES" dirty="0"/>
            <a:t> </a:t>
          </a:r>
          <a:r>
            <a:rPr lang="es-ES" dirty="0" err="1"/>
            <a:t>partiapcion</a:t>
          </a:r>
          <a:r>
            <a:rPr lang="es-ES" dirty="0"/>
            <a:t> de las organizaciones sociales en la Seguridad y </a:t>
          </a:r>
          <a:r>
            <a:rPr lang="es-ES" dirty="0" err="1"/>
            <a:t>autosuiciencia</a:t>
          </a:r>
          <a:r>
            <a:rPr lang="es-ES" dirty="0"/>
            <a:t> alimentaria</a:t>
          </a:r>
        </a:p>
      </dgm:t>
    </dgm:pt>
    <dgm:pt modelId="{7F458B7F-EDE8-4EF1-847D-4D3A6C003DF4}" type="parTrans" cxnId="{3A0A4578-2F42-47B2-8C5D-761E70F03A3B}">
      <dgm:prSet/>
      <dgm:spPr/>
      <dgm:t>
        <a:bodyPr/>
        <a:lstStyle/>
        <a:p>
          <a:endParaRPr lang="es-ES"/>
        </a:p>
      </dgm:t>
    </dgm:pt>
    <dgm:pt modelId="{BEC1DFA1-C47F-4660-A43E-532DD4AA7AEE}" type="sibTrans" cxnId="{3A0A4578-2F42-47B2-8C5D-761E70F03A3B}">
      <dgm:prSet/>
      <dgm:spPr/>
      <dgm:t>
        <a:bodyPr/>
        <a:lstStyle/>
        <a:p>
          <a:endParaRPr lang="es-ES"/>
        </a:p>
      </dgm:t>
    </dgm:pt>
    <dgm:pt modelId="{656655F5-3837-4A47-A47B-4E0FBB6B17BA}">
      <dgm:prSet/>
      <dgm:spPr/>
      <dgm:t>
        <a:bodyPr/>
        <a:lstStyle/>
        <a:p>
          <a:r>
            <a:rPr lang="es-MX" dirty="0" smtClean="0"/>
            <a:t>Estamos ante un mundo más integrado, el cambio tecnológico es determinante para la agricultura del siglo XXI y avanzar hacia un manejo mas sustentable del suelo y agua</a:t>
          </a:r>
          <a:endParaRPr lang="es-MX" dirty="0"/>
        </a:p>
      </dgm:t>
    </dgm:pt>
    <dgm:pt modelId="{6D936808-1520-4844-9E5C-919173C0E000}" type="parTrans" cxnId="{558A9634-56DB-4C64-862D-9A6AE2F3A9C3}">
      <dgm:prSet/>
      <dgm:spPr/>
      <dgm:t>
        <a:bodyPr/>
        <a:lstStyle/>
        <a:p>
          <a:endParaRPr lang="es-ES"/>
        </a:p>
      </dgm:t>
    </dgm:pt>
    <dgm:pt modelId="{0E874B9A-4AFF-478A-80A6-4BE88383F8E3}" type="sibTrans" cxnId="{558A9634-56DB-4C64-862D-9A6AE2F3A9C3}">
      <dgm:prSet/>
      <dgm:spPr/>
      <dgm:t>
        <a:bodyPr/>
        <a:lstStyle/>
        <a:p>
          <a:endParaRPr lang="es-ES"/>
        </a:p>
      </dgm:t>
    </dgm:pt>
    <dgm:pt modelId="{0BB51FDF-EDE3-450E-A3A4-2394EF789AB5}">
      <dgm:prSet/>
      <dgm:spPr/>
      <dgm:t>
        <a:bodyPr/>
        <a:lstStyle/>
        <a:p>
          <a:r>
            <a:rPr lang="es-MX" dirty="0" smtClean="0"/>
            <a:t>El componente nutricional es clave ante el crecimiento preocupante de la obesidad infantil</a:t>
          </a:r>
          <a:endParaRPr lang="es-MX" dirty="0"/>
        </a:p>
      </dgm:t>
    </dgm:pt>
    <dgm:pt modelId="{FD5A5FED-6BD5-4D84-BBF6-DFEF300497DC}" type="parTrans" cxnId="{A0E792AE-FDEC-46CE-A367-C9F46FE4547B}">
      <dgm:prSet/>
      <dgm:spPr/>
      <dgm:t>
        <a:bodyPr/>
        <a:lstStyle/>
        <a:p>
          <a:endParaRPr lang="es-ES"/>
        </a:p>
      </dgm:t>
    </dgm:pt>
    <dgm:pt modelId="{05D1E444-60C6-4CD7-BAEB-F048C54F5793}" type="sibTrans" cxnId="{A0E792AE-FDEC-46CE-A367-C9F46FE4547B}">
      <dgm:prSet/>
      <dgm:spPr/>
      <dgm:t>
        <a:bodyPr/>
        <a:lstStyle/>
        <a:p>
          <a:endParaRPr lang="es-ES"/>
        </a:p>
      </dgm:t>
    </dgm:pt>
    <dgm:pt modelId="{08C32FEE-B2CF-4500-B150-86E852BEEC60}" type="pres">
      <dgm:prSet presAssocID="{1CF2A9B0-9601-4934-AE5F-B73A97CA2C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73D36CF-3851-42F8-AF0E-316D940FB146}" type="pres">
      <dgm:prSet presAssocID="{6391A2C8-A92C-4120-BDDA-A7E72C6B4EE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4E9F04-0200-44CA-8B8E-AE969CEF45C2}" type="pres">
      <dgm:prSet presAssocID="{86354D7B-A18C-47ED-9610-BEC516C3A418}" presName="sibTrans" presStyleCnt="0"/>
      <dgm:spPr/>
    </dgm:pt>
    <dgm:pt modelId="{2A2A462C-310E-4B61-B57D-BE0F1C3ECC46}" type="pres">
      <dgm:prSet presAssocID="{F0901AD5-268E-46BC-9C86-F9BEEFB5227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8C7E05-E5F8-4021-87A4-47679DAF57D3}" type="pres">
      <dgm:prSet presAssocID="{EBBC5A0A-3A21-4374-9FB8-CB89EFCD1736}" presName="sibTrans" presStyleCnt="0"/>
      <dgm:spPr/>
    </dgm:pt>
    <dgm:pt modelId="{6CD9E131-7AEC-443E-B25D-2FAD15B8684A}" type="pres">
      <dgm:prSet presAssocID="{C2185735-A745-430E-A4A4-051CFE83E9F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89E0554-E544-4778-AD0D-2ADED24B6504}" type="presOf" srcId="{006BFE09-AF17-41B7-A3D3-755C1027ACF9}" destId="{6CD9E131-7AEC-443E-B25D-2FAD15B8684A}" srcOrd="0" destOrd="9" presId="urn:microsoft.com/office/officeart/2005/8/layout/hList6"/>
    <dgm:cxn modelId="{441E0336-7E93-4543-9298-7F9B0F8DC967}" srcId="{C2185735-A745-430E-A4A4-051CFE83E9F6}" destId="{76107602-A071-4BC8-860B-59A7185E22DC}" srcOrd="3" destOrd="0" parTransId="{50A27BB7-674B-45C9-9F0F-1120BDDD155A}" sibTransId="{7B8C1B39-DF1E-4535-A5A5-717A945406A6}"/>
    <dgm:cxn modelId="{E6AA213F-BD97-4A36-8694-260B510CE164}" srcId="{F0901AD5-268E-46BC-9C86-F9BEEFB5227B}" destId="{79297CE4-D7F2-4A1C-926B-523CB44D00CE}" srcOrd="6" destOrd="0" parTransId="{83D0A681-802F-49DF-9E7E-BF7824FC80EE}" sibTransId="{0D6C0392-8712-4F6B-8682-2F08E8CF1858}"/>
    <dgm:cxn modelId="{5EDF1BB7-3610-4061-9338-463CAC160950}" type="presOf" srcId="{656655F5-3837-4A47-A47B-4E0FBB6B17BA}" destId="{573D36CF-3851-42F8-AF0E-316D940FB146}" srcOrd="0" destOrd="6" presId="urn:microsoft.com/office/officeart/2005/8/layout/hList6"/>
    <dgm:cxn modelId="{0CE9A593-CF3D-46E0-A074-5341B78D4871}" type="presOf" srcId="{F0901AD5-268E-46BC-9C86-F9BEEFB5227B}" destId="{2A2A462C-310E-4B61-B57D-BE0F1C3ECC46}" srcOrd="0" destOrd="0" presId="urn:microsoft.com/office/officeart/2005/8/layout/hList6"/>
    <dgm:cxn modelId="{558A9634-56DB-4C64-862D-9A6AE2F3A9C3}" srcId="{6391A2C8-A92C-4120-BDDA-A7E72C6B4EE3}" destId="{656655F5-3837-4A47-A47B-4E0FBB6B17BA}" srcOrd="5" destOrd="0" parTransId="{6D936808-1520-4844-9E5C-919173C0E000}" sibTransId="{0E874B9A-4AFF-478A-80A6-4BE88383F8E3}"/>
    <dgm:cxn modelId="{8CED0480-CE5F-406D-8A98-3BF26727E1E6}" type="presOf" srcId="{76107602-A071-4BC8-860B-59A7185E22DC}" destId="{6CD9E131-7AEC-443E-B25D-2FAD15B8684A}" srcOrd="0" destOrd="4" presId="urn:microsoft.com/office/officeart/2005/8/layout/hList6"/>
    <dgm:cxn modelId="{07700911-C527-46F8-A7D1-88863C6B17D9}" type="presOf" srcId="{6462DE45-52BE-40D2-8068-FEE259930427}" destId="{573D36CF-3851-42F8-AF0E-316D940FB146}" srcOrd="0" destOrd="5" presId="urn:microsoft.com/office/officeart/2005/8/layout/hList6"/>
    <dgm:cxn modelId="{3D99ACBE-4604-462B-AD62-91C2A68BBAD5}" type="presOf" srcId="{73864352-A9F9-45A2-9A50-0547988CE5C4}" destId="{6CD9E131-7AEC-443E-B25D-2FAD15B8684A}" srcOrd="0" destOrd="11" presId="urn:microsoft.com/office/officeart/2005/8/layout/hList6"/>
    <dgm:cxn modelId="{59C7F0E1-FB4A-4BD8-B5BC-1866B211F88B}" type="presOf" srcId="{50EDBCD6-DC8F-4833-9B08-DA1F9C89BB02}" destId="{2A2A462C-310E-4B61-B57D-BE0F1C3ECC46}" srcOrd="0" destOrd="4" presId="urn:microsoft.com/office/officeart/2005/8/layout/hList6"/>
    <dgm:cxn modelId="{89CB6343-A727-4AE4-B673-78FDEF932E41}" type="presOf" srcId="{1CF2A9B0-9601-4934-AE5F-B73A97CA2C44}" destId="{08C32FEE-B2CF-4500-B150-86E852BEEC60}" srcOrd="0" destOrd="0" presId="urn:microsoft.com/office/officeart/2005/8/layout/hList6"/>
    <dgm:cxn modelId="{A0E792AE-FDEC-46CE-A367-C9F46FE4547B}" srcId="{6391A2C8-A92C-4120-BDDA-A7E72C6B4EE3}" destId="{0BB51FDF-EDE3-450E-A3A4-2394EF789AB5}" srcOrd="6" destOrd="0" parTransId="{FD5A5FED-6BD5-4D84-BBF6-DFEF300497DC}" sibTransId="{05D1E444-60C6-4CD7-BAEB-F048C54F5793}"/>
    <dgm:cxn modelId="{8A7CDFDC-97E9-477C-AEDF-3B57F78A3655}" srcId="{F0901AD5-268E-46BC-9C86-F9BEEFB5227B}" destId="{EFB1B76D-E3FD-4A1F-8841-CE5C6169EBAF}" srcOrd="0" destOrd="0" parTransId="{F3D2A2AE-D337-4CDD-8959-5F1AFF72F261}" sibTransId="{95463FB6-EEB8-4851-85AB-3FCACB63A10D}"/>
    <dgm:cxn modelId="{15B3C0D5-8730-4233-917A-70F9C4EBF805}" srcId="{F0901AD5-268E-46BC-9C86-F9BEEFB5227B}" destId="{33A8F7FD-818E-4247-8874-9BBB89448A55}" srcOrd="7" destOrd="0" parTransId="{2A2A6A9C-CD40-47B8-A284-BA88895E3783}" sibTransId="{7F8D0522-B8FE-4AAC-AD48-6044A905361D}"/>
    <dgm:cxn modelId="{EB1F3398-7466-43E2-9345-D69A303BAD3C}" srcId="{6391A2C8-A92C-4120-BDDA-A7E72C6B4EE3}" destId="{6E0EA171-7972-4D47-BE4C-5E6A4FB03333}" srcOrd="0" destOrd="0" parTransId="{473AB4CD-1788-41B6-A7DB-7B67DC3D55DE}" sibTransId="{EC194708-17E9-43F4-AEEF-3E0949647CE6}"/>
    <dgm:cxn modelId="{F70FD145-E46C-45C4-9A07-EEA495BF845E}" srcId="{F0901AD5-268E-46BC-9C86-F9BEEFB5227B}" destId="{827CB218-8F1B-4968-97C9-1732BA26BC74}" srcOrd="5" destOrd="0" parTransId="{9FE54A26-5836-477C-9A2F-2124A1571E7F}" sibTransId="{0EAA99DA-60A6-4164-965E-7DA0B74E02F9}"/>
    <dgm:cxn modelId="{7556CE63-A437-4BC7-AEC0-E075F4B10683}" srcId="{F0901AD5-268E-46BC-9C86-F9BEEFB5227B}" destId="{2CEBD4D5-6E79-446B-96EA-3247C294C8DE}" srcOrd="8" destOrd="0" parTransId="{9032769F-D092-4692-8A7A-D414C585A8CA}" sibTransId="{A7C48CEA-455F-4724-A0FF-3DC3E0530B1A}"/>
    <dgm:cxn modelId="{CF3501C7-4053-4151-835E-5DFEBB8CBAB6}" type="presOf" srcId="{B3A78BF1-391D-44B0-88F0-BE1A2B3298C2}" destId="{6CD9E131-7AEC-443E-B25D-2FAD15B8684A}" srcOrd="0" destOrd="10" presId="urn:microsoft.com/office/officeart/2005/8/layout/hList6"/>
    <dgm:cxn modelId="{DA5F1CC7-155D-4A20-B11D-7D832699CB5C}" type="presOf" srcId="{BBF37466-6D55-4B5D-AFAF-EEAFA0F9F6A5}" destId="{6CD9E131-7AEC-443E-B25D-2FAD15B8684A}" srcOrd="0" destOrd="8" presId="urn:microsoft.com/office/officeart/2005/8/layout/hList6"/>
    <dgm:cxn modelId="{4F16AC28-3E5F-402D-9F3D-D9B8FF2559D0}" srcId="{6391A2C8-A92C-4120-BDDA-A7E72C6B4EE3}" destId="{6462DE45-52BE-40D2-8068-FEE259930427}" srcOrd="4" destOrd="0" parTransId="{EE35332C-D44A-4392-9623-1F11FF77C67D}" sibTransId="{0932EE5C-2748-4C88-AA60-D552A48C880D}"/>
    <dgm:cxn modelId="{774B4AC3-1CF2-4475-9299-8719FD6FB34D}" type="presOf" srcId="{A8DEB2D3-07E3-4CFA-90A5-CEBCAC61954A}" destId="{6CD9E131-7AEC-443E-B25D-2FAD15B8684A}" srcOrd="0" destOrd="1" presId="urn:microsoft.com/office/officeart/2005/8/layout/hList6"/>
    <dgm:cxn modelId="{E4E65E4B-109D-4853-9624-003409CE1511}" type="presOf" srcId="{6E0EA171-7972-4D47-BE4C-5E6A4FB03333}" destId="{573D36CF-3851-42F8-AF0E-316D940FB146}" srcOrd="0" destOrd="1" presId="urn:microsoft.com/office/officeart/2005/8/layout/hList6"/>
    <dgm:cxn modelId="{E8E8E42F-DDD6-4BFD-AEE1-4C97A1EF0E97}" srcId="{C2185735-A745-430E-A4A4-051CFE83E9F6}" destId="{A8DEB2D3-07E3-4CFA-90A5-CEBCAC61954A}" srcOrd="0" destOrd="0" parTransId="{89E44B0B-C91D-4224-83F3-EBF544D2EC53}" sibTransId="{B4012F54-B832-4CE3-9680-67F070AAA5D6}"/>
    <dgm:cxn modelId="{25710E6A-6655-435D-A72E-DE57C45EF190}" srcId="{F0901AD5-268E-46BC-9C86-F9BEEFB5227B}" destId="{B66F8BDE-0E96-49EF-924F-7066ED866AFE}" srcOrd="1" destOrd="0" parTransId="{4B9D48AC-9848-4C7E-A655-8426504B93F9}" sibTransId="{141A1B84-C5DE-49E0-8861-1A97C98B6387}"/>
    <dgm:cxn modelId="{61429747-F214-43BB-93AC-82B77296EF91}" type="presOf" srcId="{FE00CCC1-A402-4874-B8BD-28593D1655ED}" destId="{2A2A462C-310E-4B61-B57D-BE0F1C3ECC46}" srcOrd="0" destOrd="10" presId="urn:microsoft.com/office/officeart/2005/8/layout/hList6"/>
    <dgm:cxn modelId="{42364E4F-8C6B-484D-BDF5-65C5DCF2C278}" type="presOf" srcId="{F283CFAB-6714-450B-9173-F6A6E88FA37B}" destId="{2A2A462C-310E-4B61-B57D-BE0F1C3ECC46}" srcOrd="0" destOrd="3" presId="urn:microsoft.com/office/officeart/2005/8/layout/hList6"/>
    <dgm:cxn modelId="{52F3561D-83B3-42B3-B375-B8AF9E871541}" type="presOf" srcId="{7D451E4E-842F-4AB5-B644-B149BC8139CE}" destId="{573D36CF-3851-42F8-AF0E-316D940FB146}" srcOrd="0" destOrd="4" presId="urn:microsoft.com/office/officeart/2005/8/layout/hList6"/>
    <dgm:cxn modelId="{F1ED62C2-3868-4CCA-9457-DC9B60467C8A}" srcId="{C2185735-A745-430E-A4A4-051CFE83E9F6}" destId="{BBF37466-6D55-4B5D-AFAF-EEAFA0F9F6A5}" srcOrd="7" destOrd="0" parTransId="{24CA5078-9274-44A7-AC32-4D862A1E6489}" sibTransId="{E243E4EA-EDB4-4103-A98D-CF97122EDF42}"/>
    <dgm:cxn modelId="{67B10472-CBBB-4346-8E14-12B18FBEABAF}" srcId="{C2185735-A745-430E-A4A4-051CFE83E9F6}" destId="{7A09AED2-8624-4099-960D-73AB6F687418}" srcOrd="5" destOrd="0" parTransId="{4544A2AA-976D-4AB3-9C66-982202923502}" sibTransId="{5746D6CB-CAF7-4D39-A30E-5454D79D10BE}"/>
    <dgm:cxn modelId="{C3F00236-2D6A-45BD-A5EC-A8FC26DC8947}" type="presOf" srcId="{6391A2C8-A92C-4120-BDDA-A7E72C6B4EE3}" destId="{573D36CF-3851-42F8-AF0E-316D940FB146}" srcOrd="0" destOrd="0" presId="urn:microsoft.com/office/officeart/2005/8/layout/hList6"/>
    <dgm:cxn modelId="{2742D77D-F837-4E5C-AE6C-4DF474591DE8}" srcId="{6391A2C8-A92C-4120-BDDA-A7E72C6B4EE3}" destId="{F4F8798D-6927-423D-86A9-FBEAD1C33A3A}" srcOrd="7" destOrd="0" parTransId="{44497554-27B9-46EC-A0E0-C7D80E2A8AA7}" sibTransId="{D6F645A5-A4D4-4508-B1F5-6CD94CBDD866}"/>
    <dgm:cxn modelId="{3A0A4578-2F42-47B2-8C5D-761E70F03A3B}" srcId="{C2185735-A745-430E-A4A4-051CFE83E9F6}" destId="{006BFE09-AF17-41B7-A3D3-755C1027ACF9}" srcOrd="8" destOrd="0" parTransId="{7F458B7F-EDE8-4EF1-847D-4D3A6C003DF4}" sibTransId="{BEC1DFA1-C47F-4660-A43E-532DD4AA7AEE}"/>
    <dgm:cxn modelId="{8C82CCAF-4C1D-4FEA-BE3A-9FDAF6E15EE1}" type="presOf" srcId="{EFB1B76D-E3FD-4A1F-8841-CE5C6169EBAF}" destId="{2A2A462C-310E-4B61-B57D-BE0F1C3ECC46}" srcOrd="0" destOrd="1" presId="urn:microsoft.com/office/officeart/2005/8/layout/hList6"/>
    <dgm:cxn modelId="{8E75D640-012A-4991-99C4-DA45331B2C40}" srcId="{C2185735-A745-430E-A4A4-051CFE83E9F6}" destId="{73864352-A9F9-45A2-9A50-0547988CE5C4}" srcOrd="10" destOrd="0" parTransId="{68E52BFB-7736-4B41-B50A-484EC288F3BF}" sibTransId="{9D231C6D-40F4-417D-81CF-5C812AACDF92}"/>
    <dgm:cxn modelId="{49943ACC-208B-4797-A4E3-FB173C23FEC7}" srcId="{1CF2A9B0-9601-4934-AE5F-B73A97CA2C44}" destId="{C2185735-A745-430E-A4A4-051CFE83E9F6}" srcOrd="2" destOrd="0" parTransId="{8A7FCCF4-E1ED-4CD3-95C1-2557F0FF0763}" sibTransId="{8D610674-8E28-4AC9-A8C2-F3F9DC1CE0DF}"/>
    <dgm:cxn modelId="{76130BAB-2166-472E-9C79-BEC55DF7DFBE}" srcId="{C2185735-A745-430E-A4A4-051CFE83E9F6}" destId="{B3A78BF1-391D-44B0-88F0-BE1A2B3298C2}" srcOrd="9" destOrd="0" parTransId="{DBC1E98D-AF57-4967-BC85-A7B7C081FF3C}" sibTransId="{81AD6100-182F-4786-98D5-04991E506D9E}"/>
    <dgm:cxn modelId="{10B33DB6-CA37-4BCB-8CBA-DDAD11B5F677}" type="presOf" srcId="{74300A7A-9705-4B17-963A-920828615BA0}" destId="{2A2A462C-310E-4B61-B57D-BE0F1C3ECC46}" srcOrd="0" destOrd="5" presId="urn:microsoft.com/office/officeart/2005/8/layout/hList6"/>
    <dgm:cxn modelId="{BD0B7A15-C346-49F1-96D1-EADCC79A49F0}" type="presOf" srcId="{B66F8BDE-0E96-49EF-924F-7066ED866AFE}" destId="{2A2A462C-310E-4B61-B57D-BE0F1C3ECC46}" srcOrd="0" destOrd="2" presId="urn:microsoft.com/office/officeart/2005/8/layout/hList6"/>
    <dgm:cxn modelId="{7634322A-52D7-4334-9069-A3A2BDC48565}" srcId="{1CF2A9B0-9601-4934-AE5F-B73A97CA2C44}" destId="{F0901AD5-268E-46BC-9C86-F9BEEFB5227B}" srcOrd="1" destOrd="0" parTransId="{49DDFF20-4A6F-4C82-B181-FE0FEFC9B192}" sibTransId="{EBBC5A0A-3A21-4374-9FB8-CB89EFCD1736}"/>
    <dgm:cxn modelId="{9CE8E1B9-C592-4137-8886-0FDB246BD388}" type="presOf" srcId="{C2185735-A745-430E-A4A4-051CFE83E9F6}" destId="{6CD9E131-7AEC-443E-B25D-2FAD15B8684A}" srcOrd="0" destOrd="0" presId="urn:microsoft.com/office/officeart/2005/8/layout/hList6"/>
    <dgm:cxn modelId="{977F8424-1CC1-408B-A80E-9B75823FC3CA}" type="presOf" srcId="{33A8F7FD-818E-4247-8874-9BBB89448A55}" destId="{2A2A462C-310E-4B61-B57D-BE0F1C3ECC46}" srcOrd="0" destOrd="8" presId="urn:microsoft.com/office/officeart/2005/8/layout/hList6"/>
    <dgm:cxn modelId="{19BAAB1F-5E5F-4C45-A64B-8757FC1DFD16}" type="presOf" srcId="{D081DA1A-218F-4AE1-A81D-EAB68D9A340E}" destId="{6CD9E131-7AEC-443E-B25D-2FAD15B8684A}" srcOrd="0" destOrd="7" presId="urn:microsoft.com/office/officeart/2005/8/layout/hList6"/>
    <dgm:cxn modelId="{FBBB21DD-75EC-4A8C-9570-5AD171AC0854}" srcId="{6391A2C8-A92C-4120-BDDA-A7E72C6B4EE3}" destId="{8AC0C380-8773-4095-84F9-24398DF80D4F}" srcOrd="2" destOrd="0" parTransId="{0DF8B33B-3E87-4967-8B36-E950AA3A0A33}" sibTransId="{1E6C56B5-4DEF-4791-AB3B-575B5EE53B73}"/>
    <dgm:cxn modelId="{B8951F00-2CF9-4966-B4F4-3A896D2D3D93}" type="presOf" srcId="{0BB51FDF-EDE3-450E-A3A4-2394EF789AB5}" destId="{573D36CF-3851-42F8-AF0E-316D940FB146}" srcOrd="0" destOrd="7" presId="urn:microsoft.com/office/officeart/2005/8/layout/hList6"/>
    <dgm:cxn modelId="{4C9F2C92-A608-4B78-9C0F-CA1B0E31FEAC}" srcId="{C2185735-A745-430E-A4A4-051CFE83E9F6}" destId="{E3DB6AD0-0F3A-40D5-8B20-98D735AFBF52}" srcOrd="4" destOrd="0" parTransId="{D85B0BA6-CDBA-42A2-9ECF-1FA8188986F4}" sibTransId="{FA1BDEA5-796A-481D-A23C-FB7AB232E9DD}"/>
    <dgm:cxn modelId="{43438FF8-9BC6-49F7-B876-159FB448FFF7}" srcId="{C2185735-A745-430E-A4A4-051CFE83E9F6}" destId="{435A17B3-D9D6-4430-8BC2-01561826E1EC}" srcOrd="1" destOrd="0" parTransId="{F77821F7-5223-4E25-B0ED-00012E3A386B}" sibTransId="{5BC75DD8-F67B-4685-967C-C90D5DC08450}"/>
    <dgm:cxn modelId="{C15C2D69-391F-495E-8EB2-C202911E4D16}" type="presOf" srcId="{2CEBD4D5-6E79-446B-96EA-3247C294C8DE}" destId="{2A2A462C-310E-4B61-B57D-BE0F1C3ECC46}" srcOrd="0" destOrd="9" presId="urn:microsoft.com/office/officeart/2005/8/layout/hList6"/>
    <dgm:cxn modelId="{E5244328-43FD-44D8-92A8-4E8E1355FDC0}" srcId="{6391A2C8-A92C-4120-BDDA-A7E72C6B4EE3}" destId="{7D451E4E-842F-4AB5-B644-B149BC8139CE}" srcOrd="3" destOrd="0" parTransId="{F8E7014F-0271-4E0D-B12D-747F6F2DD63A}" sibTransId="{11F374B7-E260-4EA4-B670-6B8C848D6FE5}"/>
    <dgm:cxn modelId="{B663B2FB-63E0-45FE-B1AD-65890AD9D223}" srcId="{6391A2C8-A92C-4120-BDDA-A7E72C6B4EE3}" destId="{B85B8924-EB00-4AAA-9F64-727B76F2357F}" srcOrd="1" destOrd="0" parTransId="{08462CA3-0EC2-4EB2-8DC3-8432ECD4B1C7}" sibTransId="{34202C77-F077-4587-8E32-BF537993101C}"/>
    <dgm:cxn modelId="{4D8D5CE6-FEFD-46C8-9ACC-F25E653ECDF2}" type="presOf" srcId="{B85B8924-EB00-4AAA-9F64-727B76F2357F}" destId="{573D36CF-3851-42F8-AF0E-316D940FB146}" srcOrd="0" destOrd="2" presId="urn:microsoft.com/office/officeart/2005/8/layout/hList6"/>
    <dgm:cxn modelId="{8207F021-5AAF-41D2-A833-3997099099E3}" type="presOf" srcId="{827CB218-8F1B-4968-97C9-1732BA26BC74}" destId="{2A2A462C-310E-4B61-B57D-BE0F1C3ECC46}" srcOrd="0" destOrd="6" presId="urn:microsoft.com/office/officeart/2005/8/layout/hList6"/>
    <dgm:cxn modelId="{CF207462-0559-40BC-A48B-A3E0A38ED63F}" srcId="{C2185735-A745-430E-A4A4-051CFE83E9F6}" destId="{D081DA1A-218F-4AE1-A81D-EAB68D9A340E}" srcOrd="6" destOrd="0" parTransId="{11C02F7B-E278-4402-8B76-93B6EA18D94C}" sibTransId="{33438214-459C-49D7-BFE7-91B4CD2E862D}"/>
    <dgm:cxn modelId="{EC582A98-4E90-475F-B99A-72CE9635EEA5}" type="presOf" srcId="{E3DB6AD0-0F3A-40D5-8B20-98D735AFBF52}" destId="{6CD9E131-7AEC-443E-B25D-2FAD15B8684A}" srcOrd="0" destOrd="5" presId="urn:microsoft.com/office/officeart/2005/8/layout/hList6"/>
    <dgm:cxn modelId="{D07392DD-059A-43DE-B64E-FB5124BF30EB}" type="presOf" srcId="{FD5E6FEB-ABE3-4AEE-9A04-0EF898E0D426}" destId="{6CD9E131-7AEC-443E-B25D-2FAD15B8684A}" srcOrd="0" destOrd="3" presId="urn:microsoft.com/office/officeart/2005/8/layout/hList6"/>
    <dgm:cxn modelId="{ACC3BD87-B6AB-42A2-82DE-A3053819C155}" type="presOf" srcId="{7A09AED2-8624-4099-960D-73AB6F687418}" destId="{6CD9E131-7AEC-443E-B25D-2FAD15B8684A}" srcOrd="0" destOrd="6" presId="urn:microsoft.com/office/officeart/2005/8/layout/hList6"/>
    <dgm:cxn modelId="{F9ED78CA-5927-4636-AA14-D42D1CCCD04C}" srcId="{6391A2C8-A92C-4120-BDDA-A7E72C6B4EE3}" destId="{8654E284-F3BF-4605-A6BE-6BC7ED8C32FE}" srcOrd="8" destOrd="0" parTransId="{DE5D5784-40FB-48EC-A4A9-3DA4CCC04F3C}" sibTransId="{6AF9F71F-5A44-41C0-9B25-A6AE01806618}"/>
    <dgm:cxn modelId="{E215DC17-BBB9-4CCD-95B2-35471DDFEFEF}" type="presOf" srcId="{8AC0C380-8773-4095-84F9-24398DF80D4F}" destId="{573D36CF-3851-42F8-AF0E-316D940FB146}" srcOrd="0" destOrd="3" presId="urn:microsoft.com/office/officeart/2005/8/layout/hList6"/>
    <dgm:cxn modelId="{C9D86828-9422-4C1F-B591-A9B525AD8B25}" srcId="{F0901AD5-268E-46BC-9C86-F9BEEFB5227B}" destId="{F283CFAB-6714-450B-9173-F6A6E88FA37B}" srcOrd="2" destOrd="0" parTransId="{6544B24C-4AC5-4FBC-8C45-6BE0DF3F7000}" sibTransId="{29CD89A0-21AC-46AB-9B62-F9D907B1658B}"/>
    <dgm:cxn modelId="{E8D43FE5-26DB-4ECC-B7FC-9670D1CB06A0}" type="presOf" srcId="{8654E284-F3BF-4605-A6BE-6BC7ED8C32FE}" destId="{573D36CF-3851-42F8-AF0E-316D940FB146}" srcOrd="0" destOrd="9" presId="urn:microsoft.com/office/officeart/2005/8/layout/hList6"/>
    <dgm:cxn modelId="{07A20F7A-DBE8-4280-BAAB-847C4F94BC39}" type="presOf" srcId="{79297CE4-D7F2-4A1C-926B-523CB44D00CE}" destId="{2A2A462C-310E-4B61-B57D-BE0F1C3ECC46}" srcOrd="0" destOrd="7" presId="urn:microsoft.com/office/officeart/2005/8/layout/hList6"/>
    <dgm:cxn modelId="{D0F32146-46B9-4D26-B15A-886D93416FAA}" srcId="{F0901AD5-268E-46BC-9C86-F9BEEFB5227B}" destId="{74300A7A-9705-4B17-963A-920828615BA0}" srcOrd="4" destOrd="0" parTransId="{586EDC87-6E78-42B9-8D9C-381F620148DF}" sibTransId="{01724A95-221C-4E79-9E5D-D1B203F44593}"/>
    <dgm:cxn modelId="{1DE36EAE-AB1C-4CFE-9299-9C5D05553969}" srcId="{1CF2A9B0-9601-4934-AE5F-B73A97CA2C44}" destId="{6391A2C8-A92C-4120-BDDA-A7E72C6B4EE3}" srcOrd="0" destOrd="0" parTransId="{0B3C2EDD-AE39-43FE-8236-D4EF4A088D58}" sibTransId="{86354D7B-A18C-47ED-9610-BEC516C3A418}"/>
    <dgm:cxn modelId="{EEE0CE66-AC94-428B-9EDD-856D5B316524}" type="presOf" srcId="{435A17B3-D9D6-4430-8BC2-01561826E1EC}" destId="{6CD9E131-7AEC-443E-B25D-2FAD15B8684A}" srcOrd="0" destOrd="2" presId="urn:microsoft.com/office/officeart/2005/8/layout/hList6"/>
    <dgm:cxn modelId="{7EB16D06-0D33-4716-B6B4-81221FE2B965}" srcId="{C2185735-A745-430E-A4A4-051CFE83E9F6}" destId="{FD5E6FEB-ABE3-4AEE-9A04-0EF898E0D426}" srcOrd="2" destOrd="0" parTransId="{BF107A81-98D8-438F-A8CA-8C0588611572}" sibTransId="{47DCDEAF-BEC8-4AB2-AC32-347245B3E457}"/>
    <dgm:cxn modelId="{E85BC751-D969-40BB-996D-660E7021B158}" srcId="{F0901AD5-268E-46BC-9C86-F9BEEFB5227B}" destId="{FE00CCC1-A402-4874-B8BD-28593D1655ED}" srcOrd="9" destOrd="0" parTransId="{19EB0E86-48CB-458D-8380-218D921D86ED}" sibTransId="{CB310522-09C1-475B-90CF-32372D935A22}"/>
    <dgm:cxn modelId="{A3CBDF05-E570-43E6-911D-6A34D83E9AA8}" type="presOf" srcId="{F4F8798D-6927-423D-86A9-FBEAD1C33A3A}" destId="{573D36CF-3851-42F8-AF0E-316D940FB146}" srcOrd="0" destOrd="8" presId="urn:microsoft.com/office/officeart/2005/8/layout/hList6"/>
    <dgm:cxn modelId="{D0076602-D193-451D-B583-CF0220E8ACE8}" srcId="{F0901AD5-268E-46BC-9C86-F9BEEFB5227B}" destId="{50EDBCD6-DC8F-4833-9B08-DA1F9C89BB02}" srcOrd="3" destOrd="0" parTransId="{4BB8239F-9E9C-4856-B8E2-0ABD1F4A0AFE}" sibTransId="{B2FDD493-1792-4ED3-A914-A7B3CF158422}"/>
    <dgm:cxn modelId="{9EB5080D-64D6-43D9-8318-31DCCC9D2EF5}" type="presParOf" srcId="{08C32FEE-B2CF-4500-B150-86E852BEEC60}" destId="{573D36CF-3851-42F8-AF0E-316D940FB146}" srcOrd="0" destOrd="0" presId="urn:microsoft.com/office/officeart/2005/8/layout/hList6"/>
    <dgm:cxn modelId="{23CB26B4-D95B-4263-AFCE-018477FC2223}" type="presParOf" srcId="{08C32FEE-B2CF-4500-B150-86E852BEEC60}" destId="{F14E9F04-0200-44CA-8B8E-AE969CEF45C2}" srcOrd="1" destOrd="0" presId="urn:microsoft.com/office/officeart/2005/8/layout/hList6"/>
    <dgm:cxn modelId="{347A37AF-7682-431A-AD02-BE6C7814A078}" type="presParOf" srcId="{08C32FEE-B2CF-4500-B150-86E852BEEC60}" destId="{2A2A462C-310E-4B61-B57D-BE0F1C3ECC46}" srcOrd="2" destOrd="0" presId="urn:microsoft.com/office/officeart/2005/8/layout/hList6"/>
    <dgm:cxn modelId="{C676F1C1-DDCB-4760-AFF4-5691819527EB}" type="presParOf" srcId="{08C32FEE-B2CF-4500-B150-86E852BEEC60}" destId="{908C7E05-E5F8-4021-87A4-47679DAF57D3}" srcOrd="3" destOrd="0" presId="urn:microsoft.com/office/officeart/2005/8/layout/hList6"/>
    <dgm:cxn modelId="{3DB8732A-D23D-41C3-95A6-A717848CDCE1}" type="presParOf" srcId="{08C32FEE-B2CF-4500-B150-86E852BEEC60}" destId="{6CD9E131-7AEC-443E-B25D-2FAD15B8684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6ECDFB-21F4-C64D-8884-ADC306632B10}" type="doc">
      <dgm:prSet loTypeId="urn:microsoft.com/office/officeart/2008/layout/VerticalCurvedList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7D348E8-E24F-E741-BB54-F1534B8D6A38}">
      <dgm:prSet phldrT="[Texto]"/>
      <dgm:spPr/>
      <dgm:t>
        <a:bodyPr/>
        <a:lstStyle/>
        <a:p>
          <a:r>
            <a:rPr lang="es-ES" dirty="0"/>
            <a:t>El Desarrollo Rural es una asignatura local, la diversidad social y productiva del País aunado a la diversidad climática deben motivar políticas e instrumentos diferenciados y claramente focalizados. Orientados al desarrollo del capital social, en un modelo inclusivo, territorial, fortaleciendo las cadenas de valor y con responsabilidad ambiental, donde el cooperativismo sea uno de los ejes de la </a:t>
          </a:r>
          <a:r>
            <a:rPr lang="es-ES" dirty="0" err="1"/>
            <a:t>Transformacion</a:t>
          </a:r>
          <a:endParaRPr lang="es-ES" dirty="0"/>
        </a:p>
      </dgm:t>
    </dgm:pt>
    <dgm:pt modelId="{C214CC15-D00E-C74D-9C41-132F159AC67F}" type="parTrans" cxnId="{8059146A-60D7-A14F-810C-D900F3235E94}">
      <dgm:prSet/>
      <dgm:spPr/>
      <dgm:t>
        <a:bodyPr/>
        <a:lstStyle/>
        <a:p>
          <a:endParaRPr lang="es-ES"/>
        </a:p>
      </dgm:t>
    </dgm:pt>
    <dgm:pt modelId="{8DEC3EB8-3A43-D14C-BA9A-233EE1F851CB}" type="sibTrans" cxnId="{8059146A-60D7-A14F-810C-D900F3235E94}">
      <dgm:prSet/>
      <dgm:spPr/>
      <dgm:t>
        <a:bodyPr/>
        <a:lstStyle/>
        <a:p>
          <a:endParaRPr lang="es-ES"/>
        </a:p>
      </dgm:t>
    </dgm:pt>
    <dgm:pt modelId="{0ED715F3-7046-D047-8E01-52895E2D638D}">
      <dgm:prSet phldrT="[Texto]"/>
      <dgm:spPr/>
      <dgm:t>
        <a:bodyPr/>
        <a:lstStyle/>
        <a:p>
          <a:r>
            <a:rPr lang="es-ES" dirty="0"/>
            <a:t>La visión sectorial del gasto publico, ha limitado severamente el desarrollo de los territorios rurales, donde deben articularse y complementarse los esfuerzos entre Estados y Federación, la visión sectorial y centralizada del gasto publico no incide en indicadores fundamentales; prevalece la </a:t>
          </a:r>
          <a:r>
            <a:rPr lang="es-ES" dirty="0" err="1"/>
            <a:t>desasociación</a:t>
          </a:r>
          <a:r>
            <a:rPr lang="es-ES" dirty="0"/>
            <a:t>, ausencia del financiamiento y perdida de Bienestar, Debe prevalecer la visión territorial sobre la sectorial para darle soporte al desarrollo rural integral </a:t>
          </a:r>
        </a:p>
      </dgm:t>
    </dgm:pt>
    <dgm:pt modelId="{3EB589F1-7E98-E24C-AC13-6D34134C17B7}" type="parTrans" cxnId="{71ADE4E1-C2CF-174F-8C9D-6682E8BB604A}">
      <dgm:prSet/>
      <dgm:spPr/>
      <dgm:t>
        <a:bodyPr/>
        <a:lstStyle/>
        <a:p>
          <a:endParaRPr lang="es-ES"/>
        </a:p>
      </dgm:t>
    </dgm:pt>
    <dgm:pt modelId="{7897F0E5-A4B4-D443-932D-E856208F456B}" type="sibTrans" cxnId="{71ADE4E1-C2CF-174F-8C9D-6682E8BB604A}">
      <dgm:prSet/>
      <dgm:spPr/>
      <dgm:t>
        <a:bodyPr/>
        <a:lstStyle/>
        <a:p>
          <a:endParaRPr lang="es-ES"/>
        </a:p>
      </dgm:t>
    </dgm:pt>
    <dgm:pt modelId="{A629A5CD-BFBA-FD46-9BC5-4A4B2EA63C00}">
      <dgm:prSet/>
      <dgm:spPr/>
      <dgm:t>
        <a:bodyPr/>
        <a:lstStyle/>
        <a:p>
          <a:r>
            <a:rPr lang="es-ES" dirty="0"/>
            <a:t>En el marco de la Ley de Planeación y de Desarrollo Rural, la planeación del gasto publico debe consolidarse a nivel nacional pero motivarse en el seno de los Estados y municipios, México requiere de un Sistema de Planeación consolidado con visión de largo plazo. Donde Productores, Cadenas de Valor y Territorios Rurales sean el centro del Modelo Transformador</a:t>
          </a:r>
        </a:p>
      </dgm:t>
    </dgm:pt>
    <dgm:pt modelId="{DB44BC19-5AE2-ED4F-9592-2D6CABF9AB80}" type="parTrans" cxnId="{63B34D90-FFC7-CD4C-930A-8E238F46A826}">
      <dgm:prSet/>
      <dgm:spPr/>
      <dgm:t>
        <a:bodyPr/>
        <a:lstStyle/>
        <a:p>
          <a:endParaRPr lang="es-ES"/>
        </a:p>
      </dgm:t>
    </dgm:pt>
    <dgm:pt modelId="{1F0C0989-20D3-414D-8701-A0642A83E945}" type="sibTrans" cxnId="{63B34D90-FFC7-CD4C-930A-8E238F46A826}">
      <dgm:prSet/>
      <dgm:spPr/>
      <dgm:t>
        <a:bodyPr/>
        <a:lstStyle/>
        <a:p>
          <a:endParaRPr lang="es-ES"/>
        </a:p>
      </dgm:t>
    </dgm:pt>
    <dgm:pt modelId="{DA40D5DB-6BCD-EE4B-AB8B-A5DD0528D90D}">
      <dgm:prSet/>
      <dgm:spPr/>
      <dgm:t>
        <a:bodyPr/>
        <a:lstStyle/>
        <a:p>
          <a:r>
            <a:rPr lang="es-ES" dirty="0"/>
            <a:t>Propuesta para PEF 2020 EN EL MARCO DEL PROGRAMA ESPECIAL CONCURRENTE </a:t>
          </a:r>
        </a:p>
      </dgm:t>
    </dgm:pt>
    <dgm:pt modelId="{714DD4F2-E640-3548-B2A2-E35C1E2EC8E3}" type="parTrans" cxnId="{9E4F4DCC-618D-FE4D-B1BA-02C9B47CD335}">
      <dgm:prSet/>
      <dgm:spPr/>
      <dgm:t>
        <a:bodyPr/>
        <a:lstStyle/>
        <a:p>
          <a:endParaRPr lang="es-ES"/>
        </a:p>
      </dgm:t>
    </dgm:pt>
    <dgm:pt modelId="{7F513375-38FE-9940-9816-C7B62EEA6559}" type="sibTrans" cxnId="{9E4F4DCC-618D-FE4D-B1BA-02C9B47CD335}">
      <dgm:prSet/>
      <dgm:spPr/>
      <dgm:t>
        <a:bodyPr/>
        <a:lstStyle/>
        <a:p>
          <a:endParaRPr lang="es-ES"/>
        </a:p>
      </dgm:t>
    </dgm:pt>
    <dgm:pt modelId="{63BB27DA-9D93-47F8-AD10-AEBF3E44FDF8}">
      <dgm:prSet/>
      <dgm:spPr/>
      <dgm:t>
        <a:bodyPr/>
        <a:lstStyle/>
        <a:p>
          <a:r>
            <a:rPr lang="es-ES" dirty="0" smtClean="0"/>
            <a:t>La participación de las organizaciones sociales daría impulso al desarrollo productivo en los territorios rurales basados en el pequeño productor. El desarrollo productivo inclusivo y multianual son fundamento de la estrategia</a:t>
          </a:r>
          <a:endParaRPr lang="es-ES" dirty="0"/>
        </a:p>
      </dgm:t>
    </dgm:pt>
    <dgm:pt modelId="{27366699-85AC-4A4B-97C2-C9EAE10D90C1}" type="parTrans" cxnId="{C665836E-0D4D-41AD-9888-AB97C9CBD3A9}">
      <dgm:prSet/>
      <dgm:spPr/>
      <dgm:t>
        <a:bodyPr/>
        <a:lstStyle/>
        <a:p>
          <a:endParaRPr lang="es-ES"/>
        </a:p>
      </dgm:t>
    </dgm:pt>
    <dgm:pt modelId="{1D15D05B-3901-40CD-81C3-F5BAFD5953AF}" type="sibTrans" cxnId="{C665836E-0D4D-41AD-9888-AB97C9CBD3A9}">
      <dgm:prSet/>
      <dgm:spPr/>
      <dgm:t>
        <a:bodyPr/>
        <a:lstStyle/>
        <a:p>
          <a:endParaRPr lang="es-ES"/>
        </a:p>
      </dgm:t>
    </dgm:pt>
    <dgm:pt modelId="{64B2D3D8-5145-8349-BD35-56C2F03E9763}" type="pres">
      <dgm:prSet presAssocID="{396ECDFB-21F4-C64D-8884-ADC306632B1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23710D6F-CA46-2A4A-9D27-397FB08D8B0B}" type="pres">
      <dgm:prSet presAssocID="{396ECDFB-21F4-C64D-8884-ADC306632B10}" presName="Name1" presStyleCnt="0"/>
      <dgm:spPr/>
    </dgm:pt>
    <dgm:pt modelId="{84784CA3-8556-1845-826C-50F0F0DCB629}" type="pres">
      <dgm:prSet presAssocID="{396ECDFB-21F4-C64D-8884-ADC306632B10}" presName="cycle" presStyleCnt="0"/>
      <dgm:spPr/>
    </dgm:pt>
    <dgm:pt modelId="{04093B8A-C52C-8D48-82DB-C144EB7377D3}" type="pres">
      <dgm:prSet presAssocID="{396ECDFB-21F4-C64D-8884-ADC306632B10}" presName="srcNode" presStyleLbl="node1" presStyleIdx="0" presStyleCnt="5"/>
      <dgm:spPr/>
    </dgm:pt>
    <dgm:pt modelId="{709BFCD9-A76D-5747-B37E-6FB8D126A2CA}" type="pres">
      <dgm:prSet presAssocID="{396ECDFB-21F4-C64D-8884-ADC306632B10}" presName="conn" presStyleLbl="parChTrans1D2" presStyleIdx="0" presStyleCnt="1"/>
      <dgm:spPr/>
      <dgm:t>
        <a:bodyPr/>
        <a:lstStyle/>
        <a:p>
          <a:endParaRPr lang="es-ES"/>
        </a:p>
      </dgm:t>
    </dgm:pt>
    <dgm:pt modelId="{B01CCB9E-3B0F-B74B-9743-2FDFDF3CFB1F}" type="pres">
      <dgm:prSet presAssocID="{396ECDFB-21F4-C64D-8884-ADC306632B10}" presName="extraNode" presStyleLbl="node1" presStyleIdx="0" presStyleCnt="5"/>
      <dgm:spPr/>
    </dgm:pt>
    <dgm:pt modelId="{5F8255FF-74AC-324E-AC5E-0D946ABCDDBF}" type="pres">
      <dgm:prSet presAssocID="{396ECDFB-21F4-C64D-8884-ADC306632B10}" presName="dstNode" presStyleLbl="node1" presStyleIdx="0" presStyleCnt="5"/>
      <dgm:spPr/>
    </dgm:pt>
    <dgm:pt modelId="{D4605DE7-BE81-4B0D-BF69-09572A335D2F}" type="pres">
      <dgm:prSet presAssocID="{F7D348E8-E24F-E741-BB54-F1534B8D6A3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F1133F-49E8-43C2-85B6-8ABA11368BB5}" type="pres">
      <dgm:prSet presAssocID="{F7D348E8-E24F-E741-BB54-F1534B8D6A38}" presName="accent_1" presStyleCnt="0"/>
      <dgm:spPr/>
    </dgm:pt>
    <dgm:pt modelId="{E6045011-98AD-264F-BC2D-E8FECE0888D7}" type="pres">
      <dgm:prSet presAssocID="{F7D348E8-E24F-E741-BB54-F1534B8D6A38}" presName="accentRepeatNode" presStyleLbl="solidFgAcc1" presStyleIdx="0" presStyleCnt="5"/>
      <dgm:spPr/>
    </dgm:pt>
    <dgm:pt modelId="{95B3E6E8-5E0A-4352-B1E7-B30E966EBAF8}" type="pres">
      <dgm:prSet presAssocID="{0ED715F3-7046-D047-8E01-52895E2D638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1D7261-3F4C-4AE4-B6AB-B70EC28DAA64}" type="pres">
      <dgm:prSet presAssocID="{0ED715F3-7046-D047-8E01-52895E2D638D}" presName="accent_2" presStyleCnt="0"/>
      <dgm:spPr/>
    </dgm:pt>
    <dgm:pt modelId="{2F9B7750-5088-9342-9828-DE7FA7CFB8BE}" type="pres">
      <dgm:prSet presAssocID="{0ED715F3-7046-D047-8E01-52895E2D638D}" presName="accentRepeatNode" presStyleLbl="solidFgAcc1" presStyleIdx="1" presStyleCnt="5"/>
      <dgm:spPr/>
    </dgm:pt>
    <dgm:pt modelId="{54AC77ED-CE91-456A-97FC-F6219744098C}" type="pres">
      <dgm:prSet presAssocID="{A629A5CD-BFBA-FD46-9BC5-4A4B2EA63C0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A7527A-B086-405C-B7C8-F030322F7BC8}" type="pres">
      <dgm:prSet presAssocID="{A629A5CD-BFBA-FD46-9BC5-4A4B2EA63C00}" presName="accent_3" presStyleCnt="0"/>
      <dgm:spPr/>
    </dgm:pt>
    <dgm:pt modelId="{29F657B4-EA92-6645-B4AB-57D1B9D408C9}" type="pres">
      <dgm:prSet presAssocID="{A629A5CD-BFBA-FD46-9BC5-4A4B2EA63C00}" presName="accentRepeatNode" presStyleLbl="solidFgAcc1" presStyleIdx="2" presStyleCnt="5"/>
      <dgm:spPr/>
    </dgm:pt>
    <dgm:pt modelId="{839D35A0-E86B-4B09-81F4-FA2E5CE25085}" type="pres">
      <dgm:prSet presAssocID="{63BB27DA-9D93-47F8-AD10-AEBF3E44FDF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8CDE68-4776-4E50-B927-7196C59E69C8}" type="pres">
      <dgm:prSet presAssocID="{63BB27DA-9D93-47F8-AD10-AEBF3E44FDF8}" presName="accent_4" presStyleCnt="0"/>
      <dgm:spPr/>
    </dgm:pt>
    <dgm:pt modelId="{0CCAA69E-96C5-4062-9717-A3F8151DE27B}" type="pres">
      <dgm:prSet presAssocID="{63BB27DA-9D93-47F8-AD10-AEBF3E44FDF8}" presName="accentRepeatNode" presStyleLbl="solidFgAcc1" presStyleIdx="3" presStyleCnt="5"/>
      <dgm:spPr/>
    </dgm:pt>
    <dgm:pt modelId="{1726A2CE-DF55-481D-9ABC-506E83716FB6}" type="pres">
      <dgm:prSet presAssocID="{DA40D5DB-6BCD-EE4B-AB8B-A5DD0528D90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783AC6-0EAB-41AD-9F53-D82194554346}" type="pres">
      <dgm:prSet presAssocID="{DA40D5DB-6BCD-EE4B-AB8B-A5DD0528D90D}" presName="accent_5" presStyleCnt="0"/>
      <dgm:spPr/>
    </dgm:pt>
    <dgm:pt modelId="{05C80BAC-3973-DC4B-9861-AC520DB0A415}" type="pres">
      <dgm:prSet presAssocID="{DA40D5DB-6BCD-EE4B-AB8B-A5DD0528D90D}" presName="accentRepeatNode" presStyleLbl="solidFgAcc1" presStyleIdx="4" presStyleCnt="5"/>
      <dgm:spPr/>
      <dgm:t>
        <a:bodyPr/>
        <a:lstStyle/>
        <a:p>
          <a:endParaRPr lang="es-ES"/>
        </a:p>
      </dgm:t>
    </dgm:pt>
  </dgm:ptLst>
  <dgm:cxnLst>
    <dgm:cxn modelId="{8059146A-60D7-A14F-810C-D900F3235E94}" srcId="{396ECDFB-21F4-C64D-8884-ADC306632B10}" destId="{F7D348E8-E24F-E741-BB54-F1534B8D6A38}" srcOrd="0" destOrd="0" parTransId="{C214CC15-D00E-C74D-9C41-132F159AC67F}" sibTransId="{8DEC3EB8-3A43-D14C-BA9A-233EE1F851CB}"/>
    <dgm:cxn modelId="{63B34D90-FFC7-CD4C-930A-8E238F46A826}" srcId="{396ECDFB-21F4-C64D-8884-ADC306632B10}" destId="{A629A5CD-BFBA-FD46-9BC5-4A4B2EA63C00}" srcOrd="2" destOrd="0" parTransId="{DB44BC19-5AE2-ED4F-9592-2D6CABF9AB80}" sibTransId="{1F0C0989-20D3-414D-8701-A0642A83E945}"/>
    <dgm:cxn modelId="{C665836E-0D4D-41AD-9888-AB97C9CBD3A9}" srcId="{396ECDFB-21F4-C64D-8884-ADC306632B10}" destId="{63BB27DA-9D93-47F8-AD10-AEBF3E44FDF8}" srcOrd="3" destOrd="0" parTransId="{27366699-85AC-4A4B-97C2-C9EAE10D90C1}" sibTransId="{1D15D05B-3901-40CD-81C3-F5BAFD5953AF}"/>
    <dgm:cxn modelId="{429DA8F1-0880-4DA6-9931-777195E20E33}" type="presOf" srcId="{F7D348E8-E24F-E741-BB54-F1534B8D6A38}" destId="{D4605DE7-BE81-4B0D-BF69-09572A335D2F}" srcOrd="0" destOrd="0" presId="urn:microsoft.com/office/officeart/2008/layout/VerticalCurvedList"/>
    <dgm:cxn modelId="{9E4F4DCC-618D-FE4D-B1BA-02C9B47CD335}" srcId="{396ECDFB-21F4-C64D-8884-ADC306632B10}" destId="{DA40D5DB-6BCD-EE4B-AB8B-A5DD0528D90D}" srcOrd="4" destOrd="0" parTransId="{714DD4F2-E640-3548-B2A2-E35C1E2EC8E3}" sibTransId="{7F513375-38FE-9940-9816-C7B62EEA6559}"/>
    <dgm:cxn modelId="{39BFF4BC-83FE-4B0E-80E7-0F94BC9CD513}" type="presOf" srcId="{DA40D5DB-6BCD-EE4B-AB8B-A5DD0528D90D}" destId="{1726A2CE-DF55-481D-9ABC-506E83716FB6}" srcOrd="0" destOrd="0" presId="urn:microsoft.com/office/officeart/2008/layout/VerticalCurvedList"/>
    <dgm:cxn modelId="{9C547AE0-56AE-400B-B25D-1E7B95B4ED00}" type="presOf" srcId="{8DEC3EB8-3A43-D14C-BA9A-233EE1F851CB}" destId="{709BFCD9-A76D-5747-B37E-6FB8D126A2CA}" srcOrd="0" destOrd="0" presId="urn:microsoft.com/office/officeart/2008/layout/VerticalCurvedList"/>
    <dgm:cxn modelId="{A2473A6E-4C04-F647-86AF-36C7C9F20E9B}" type="presOf" srcId="{396ECDFB-21F4-C64D-8884-ADC306632B10}" destId="{64B2D3D8-5145-8349-BD35-56C2F03E9763}" srcOrd="0" destOrd="0" presId="urn:microsoft.com/office/officeart/2008/layout/VerticalCurvedList"/>
    <dgm:cxn modelId="{E5AC5B5F-33B7-4CC9-9054-8C3B27EB7122}" type="presOf" srcId="{63BB27DA-9D93-47F8-AD10-AEBF3E44FDF8}" destId="{839D35A0-E86B-4B09-81F4-FA2E5CE25085}" srcOrd="0" destOrd="0" presId="urn:microsoft.com/office/officeart/2008/layout/VerticalCurvedList"/>
    <dgm:cxn modelId="{8694ED18-2538-4B14-B0D7-C36987F86AF3}" type="presOf" srcId="{A629A5CD-BFBA-FD46-9BC5-4A4B2EA63C00}" destId="{54AC77ED-CE91-456A-97FC-F6219744098C}" srcOrd="0" destOrd="0" presId="urn:microsoft.com/office/officeart/2008/layout/VerticalCurvedList"/>
    <dgm:cxn modelId="{080ABD24-96F2-4159-9480-9FD9F1001A05}" type="presOf" srcId="{0ED715F3-7046-D047-8E01-52895E2D638D}" destId="{95B3E6E8-5E0A-4352-B1E7-B30E966EBAF8}" srcOrd="0" destOrd="0" presId="urn:microsoft.com/office/officeart/2008/layout/VerticalCurvedList"/>
    <dgm:cxn modelId="{71ADE4E1-C2CF-174F-8C9D-6682E8BB604A}" srcId="{396ECDFB-21F4-C64D-8884-ADC306632B10}" destId="{0ED715F3-7046-D047-8E01-52895E2D638D}" srcOrd="1" destOrd="0" parTransId="{3EB589F1-7E98-E24C-AC13-6D34134C17B7}" sibTransId="{7897F0E5-A4B4-D443-932D-E856208F456B}"/>
    <dgm:cxn modelId="{13904867-A381-934B-ADF1-0A1B3D76D137}" type="presParOf" srcId="{64B2D3D8-5145-8349-BD35-56C2F03E9763}" destId="{23710D6F-CA46-2A4A-9D27-397FB08D8B0B}" srcOrd="0" destOrd="0" presId="urn:microsoft.com/office/officeart/2008/layout/VerticalCurvedList"/>
    <dgm:cxn modelId="{62C2A798-C1F3-864B-AD0A-502440ADC947}" type="presParOf" srcId="{23710D6F-CA46-2A4A-9D27-397FB08D8B0B}" destId="{84784CA3-8556-1845-826C-50F0F0DCB629}" srcOrd="0" destOrd="0" presId="urn:microsoft.com/office/officeart/2008/layout/VerticalCurvedList"/>
    <dgm:cxn modelId="{50EBE370-3D28-734A-B71C-8D01EA931D92}" type="presParOf" srcId="{84784CA3-8556-1845-826C-50F0F0DCB629}" destId="{04093B8A-C52C-8D48-82DB-C144EB7377D3}" srcOrd="0" destOrd="0" presId="urn:microsoft.com/office/officeart/2008/layout/VerticalCurvedList"/>
    <dgm:cxn modelId="{1057721B-9443-7B46-8DAB-553BCDCF0256}" type="presParOf" srcId="{84784CA3-8556-1845-826C-50F0F0DCB629}" destId="{709BFCD9-A76D-5747-B37E-6FB8D126A2CA}" srcOrd="1" destOrd="0" presId="urn:microsoft.com/office/officeart/2008/layout/VerticalCurvedList"/>
    <dgm:cxn modelId="{046CD595-62F6-834A-B0C6-F90B56D9BBDA}" type="presParOf" srcId="{84784CA3-8556-1845-826C-50F0F0DCB629}" destId="{B01CCB9E-3B0F-B74B-9743-2FDFDF3CFB1F}" srcOrd="2" destOrd="0" presId="urn:microsoft.com/office/officeart/2008/layout/VerticalCurvedList"/>
    <dgm:cxn modelId="{AFE74BA4-FFED-FE45-B418-376022B6842D}" type="presParOf" srcId="{84784CA3-8556-1845-826C-50F0F0DCB629}" destId="{5F8255FF-74AC-324E-AC5E-0D946ABCDDBF}" srcOrd="3" destOrd="0" presId="urn:microsoft.com/office/officeart/2008/layout/VerticalCurvedList"/>
    <dgm:cxn modelId="{B8D0C574-DAEE-4B36-9718-31BF0AE4E963}" type="presParOf" srcId="{23710D6F-CA46-2A4A-9D27-397FB08D8B0B}" destId="{D4605DE7-BE81-4B0D-BF69-09572A335D2F}" srcOrd="1" destOrd="0" presId="urn:microsoft.com/office/officeart/2008/layout/VerticalCurvedList"/>
    <dgm:cxn modelId="{E21EFC46-9A57-460F-8440-DD177602E6EA}" type="presParOf" srcId="{23710D6F-CA46-2A4A-9D27-397FB08D8B0B}" destId="{47F1133F-49E8-43C2-85B6-8ABA11368BB5}" srcOrd="2" destOrd="0" presId="urn:microsoft.com/office/officeart/2008/layout/VerticalCurvedList"/>
    <dgm:cxn modelId="{B2D0A171-5C80-47EE-9CD6-ACCF3A349E8D}" type="presParOf" srcId="{47F1133F-49E8-43C2-85B6-8ABA11368BB5}" destId="{E6045011-98AD-264F-BC2D-E8FECE0888D7}" srcOrd="0" destOrd="0" presId="urn:microsoft.com/office/officeart/2008/layout/VerticalCurvedList"/>
    <dgm:cxn modelId="{B49594E6-52BC-490B-864C-93A18C350324}" type="presParOf" srcId="{23710D6F-CA46-2A4A-9D27-397FB08D8B0B}" destId="{95B3E6E8-5E0A-4352-B1E7-B30E966EBAF8}" srcOrd="3" destOrd="0" presId="urn:microsoft.com/office/officeart/2008/layout/VerticalCurvedList"/>
    <dgm:cxn modelId="{E2AF52F9-1B99-4CD6-9592-6C29A5B3243D}" type="presParOf" srcId="{23710D6F-CA46-2A4A-9D27-397FB08D8B0B}" destId="{DE1D7261-3F4C-4AE4-B6AB-B70EC28DAA64}" srcOrd="4" destOrd="0" presId="urn:microsoft.com/office/officeart/2008/layout/VerticalCurvedList"/>
    <dgm:cxn modelId="{4F98874F-B1CD-46BF-8484-5C66FBD64ED1}" type="presParOf" srcId="{DE1D7261-3F4C-4AE4-B6AB-B70EC28DAA64}" destId="{2F9B7750-5088-9342-9828-DE7FA7CFB8BE}" srcOrd="0" destOrd="0" presId="urn:microsoft.com/office/officeart/2008/layout/VerticalCurvedList"/>
    <dgm:cxn modelId="{9858D7DF-BE72-4900-ACCE-7B12D4911B4A}" type="presParOf" srcId="{23710D6F-CA46-2A4A-9D27-397FB08D8B0B}" destId="{54AC77ED-CE91-456A-97FC-F6219744098C}" srcOrd="5" destOrd="0" presId="urn:microsoft.com/office/officeart/2008/layout/VerticalCurvedList"/>
    <dgm:cxn modelId="{58CD92D5-F8AD-4FEE-9FE7-B7CEAC3355E8}" type="presParOf" srcId="{23710D6F-CA46-2A4A-9D27-397FB08D8B0B}" destId="{BEA7527A-B086-405C-B7C8-F030322F7BC8}" srcOrd="6" destOrd="0" presId="urn:microsoft.com/office/officeart/2008/layout/VerticalCurvedList"/>
    <dgm:cxn modelId="{2199AB65-1DD6-43E1-AD73-BD47A14F0B63}" type="presParOf" srcId="{BEA7527A-B086-405C-B7C8-F030322F7BC8}" destId="{29F657B4-EA92-6645-B4AB-57D1B9D408C9}" srcOrd="0" destOrd="0" presId="urn:microsoft.com/office/officeart/2008/layout/VerticalCurvedList"/>
    <dgm:cxn modelId="{732D9385-4583-4227-8235-DE9D9EFFC8A7}" type="presParOf" srcId="{23710D6F-CA46-2A4A-9D27-397FB08D8B0B}" destId="{839D35A0-E86B-4B09-81F4-FA2E5CE25085}" srcOrd="7" destOrd="0" presId="urn:microsoft.com/office/officeart/2008/layout/VerticalCurvedList"/>
    <dgm:cxn modelId="{FE8B5B5E-583D-4611-86A6-C9674FB73DDD}" type="presParOf" srcId="{23710D6F-CA46-2A4A-9D27-397FB08D8B0B}" destId="{A48CDE68-4776-4E50-B927-7196C59E69C8}" srcOrd="8" destOrd="0" presId="urn:microsoft.com/office/officeart/2008/layout/VerticalCurvedList"/>
    <dgm:cxn modelId="{70AA8EAA-21EE-4673-876B-DF637FEA1DFA}" type="presParOf" srcId="{A48CDE68-4776-4E50-B927-7196C59E69C8}" destId="{0CCAA69E-96C5-4062-9717-A3F8151DE27B}" srcOrd="0" destOrd="0" presId="urn:microsoft.com/office/officeart/2008/layout/VerticalCurvedList"/>
    <dgm:cxn modelId="{8FC3BB22-8AF4-4843-AB56-E749BFEE49AB}" type="presParOf" srcId="{23710D6F-CA46-2A4A-9D27-397FB08D8B0B}" destId="{1726A2CE-DF55-481D-9ABC-506E83716FB6}" srcOrd="9" destOrd="0" presId="urn:microsoft.com/office/officeart/2008/layout/VerticalCurvedList"/>
    <dgm:cxn modelId="{D98F3EF0-0B54-4AB6-B12E-0C3324607452}" type="presParOf" srcId="{23710D6F-CA46-2A4A-9D27-397FB08D8B0B}" destId="{36783AC6-0EAB-41AD-9F53-D82194554346}" srcOrd="10" destOrd="0" presId="urn:microsoft.com/office/officeart/2008/layout/VerticalCurvedList"/>
    <dgm:cxn modelId="{E03DDADC-EA07-4437-9C61-BA5420544488}" type="presParOf" srcId="{36783AC6-0EAB-41AD-9F53-D82194554346}" destId="{05C80BAC-3973-DC4B-9861-AC520DB0A4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F2A9B0-9601-4934-AE5F-B73A97CA2C44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391A2C8-A92C-4120-BDDA-A7E72C6B4EE3}">
      <dgm:prSet phldrT="[Texto]"/>
      <dgm:spPr/>
      <dgm:t>
        <a:bodyPr/>
        <a:lstStyle/>
        <a:p>
          <a:r>
            <a:rPr lang="es-ES" dirty="0"/>
            <a:t>Fortalezas</a:t>
          </a:r>
        </a:p>
      </dgm:t>
    </dgm:pt>
    <dgm:pt modelId="{0B3C2EDD-AE39-43FE-8236-D4EF4A088D58}" type="parTrans" cxnId="{1DE36EAE-AB1C-4CFE-9299-9C5D05553969}">
      <dgm:prSet/>
      <dgm:spPr/>
      <dgm:t>
        <a:bodyPr/>
        <a:lstStyle/>
        <a:p>
          <a:endParaRPr lang="es-ES"/>
        </a:p>
      </dgm:t>
    </dgm:pt>
    <dgm:pt modelId="{86354D7B-A18C-47ED-9610-BEC516C3A418}" type="sibTrans" cxnId="{1DE36EAE-AB1C-4CFE-9299-9C5D05553969}">
      <dgm:prSet/>
      <dgm:spPr/>
      <dgm:t>
        <a:bodyPr/>
        <a:lstStyle/>
        <a:p>
          <a:endParaRPr lang="es-ES"/>
        </a:p>
      </dgm:t>
    </dgm:pt>
    <dgm:pt modelId="{F0901AD5-268E-46BC-9C86-F9BEEFB5227B}">
      <dgm:prSet phldrT="[Texto]"/>
      <dgm:spPr/>
      <dgm:t>
        <a:bodyPr/>
        <a:lstStyle/>
        <a:p>
          <a:r>
            <a:rPr lang="es-ES" dirty="0"/>
            <a:t>Debilidades</a:t>
          </a:r>
        </a:p>
      </dgm:t>
    </dgm:pt>
    <dgm:pt modelId="{49DDFF20-4A6F-4C82-B181-FE0FEFC9B192}" type="parTrans" cxnId="{7634322A-52D7-4334-9069-A3A2BDC48565}">
      <dgm:prSet/>
      <dgm:spPr/>
      <dgm:t>
        <a:bodyPr/>
        <a:lstStyle/>
        <a:p>
          <a:endParaRPr lang="es-ES"/>
        </a:p>
      </dgm:t>
    </dgm:pt>
    <dgm:pt modelId="{EBBC5A0A-3A21-4374-9FB8-CB89EFCD1736}" type="sibTrans" cxnId="{7634322A-52D7-4334-9069-A3A2BDC48565}">
      <dgm:prSet/>
      <dgm:spPr/>
      <dgm:t>
        <a:bodyPr/>
        <a:lstStyle/>
        <a:p>
          <a:endParaRPr lang="es-ES"/>
        </a:p>
      </dgm:t>
    </dgm:pt>
    <dgm:pt modelId="{EFB1B76D-E3FD-4A1F-8841-CE5C6169EBAF}">
      <dgm:prSet phldrT="[Texto]"/>
      <dgm:spPr/>
      <dgm:t>
        <a:bodyPr/>
        <a:lstStyle/>
        <a:p>
          <a:r>
            <a:rPr lang="es-ES" dirty="0"/>
            <a:t>El CMDRS / CEDRS son disfuncionales alejados del espíritu y esencia de la misma LDRS</a:t>
          </a:r>
        </a:p>
      </dgm:t>
    </dgm:pt>
    <dgm:pt modelId="{F3D2A2AE-D337-4CDD-8959-5F1AFF72F261}" type="parTrans" cxnId="{8A7CDFDC-97E9-477C-AEDF-3B57F78A3655}">
      <dgm:prSet/>
      <dgm:spPr/>
      <dgm:t>
        <a:bodyPr/>
        <a:lstStyle/>
        <a:p>
          <a:endParaRPr lang="es-ES"/>
        </a:p>
      </dgm:t>
    </dgm:pt>
    <dgm:pt modelId="{95463FB6-EEB8-4851-85AB-3FCACB63A10D}" type="sibTrans" cxnId="{8A7CDFDC-97E9-477C-AEDF-3B57F78A3655}">
      <dgm:prSet/>
      <dgm:spPr/>
      <dgm:t>
        <a:bodyPr/>
        <a:lstStyle/>
        <a:p>
          <a:endParaRPr lang="es-ES"/>
        </a:p>
      </dgm:t>
    </dgm:pt>
    <dgm:pt modelId="{B66F8BDE-0E96-49EF-924F-7066ED866AFE}">
      <dgm:prSet phldrT="[Texto]"/>
      <dgm:spPr/>
      <dgm:t>
        <a:bodyPr/>
        <a:lstStyle/>
        <a:p>
          <a:r>
            <a:rPr lang="es-ES" dirty="0"/>
            <a:t>El Gobierno Federal ha mantenido un Bajo Perfil y con poca Voluntad Política</a:t>
          </a:r>
        </a:p>
      </dgm:t>
    </dgm:pt>
    <dgm:pt modelId="{4B9D48AC-9848-4C7E-A655-8426504B93F9}" type="parTrans" cxnId="{25710E6A-6655-435D-A72E-DE57C45EF190}">
      <dgm:prSet/>
      <dgm:spPr/>
      <dgm:t>
        <a:bodyPr/>
        <a:lstStyle/>
        <a:p>
          <a:endParaRPr lang="es-ES"/>
        </a:p>
      </dgm:t>
    </dgm:pt>
    <dgm:pt modelId="{141A1B84-C5DE-49E0-8861-1A97C98B6387}" type="sibTrans" cxnId="{25710E6A-6655-435D-A72E-DE57C45EF190}">
      <dgm:prSet/>
      <dgm:spPr/>
      <dgm:t>
        <a:bodyPr/>
        <a:lstStyle/>
        <a:p>
          <a:endParaRPr lang="es-ES"/>
        </a:p>
      </dgm:t>
    </dgm:pt>
    <dgm:pt modelId="{C2185735-A745-430E-A4A4-051CFE83E9F6}">
      <dgm:prSet phldrT="[Texto]"/>
      <dgm:spPr/>
      <dgm:t>
        <a:bodyPr/>
        <a:lstStyle/>
        <a:p>
          <a:r>
            <a:rPr lang="es-ES" dirty="0"/>
            <a:t>Amenazas</a:t>
          </a:r>
        </a:p>
      </dgm:t>
    </dgm:pt>
    <dgm:pt modelId="{8A7FCCF4-E1ED-4CD3-95C1-2557F0FF0763}" type="parTrans" cxnId="{49943ACC-208B-4797-A4E3-FB173C23FEC7}">
      <dgm:prSet/>
      <dgm:spPr/>
      <dgm:t>
        <a:bodyPr/>
        <a:lstStyle/>
        <a:p>
          <a:endParaRPr lang="es-ES"/>
        </a:p>
      </dgm:t>
    </dgm:pt>
    <dgm:pt modelId="{8D610674-8E28-4AC9-A8C2-F3F9DC1CE0DF}" type="sibTrans" cxnId="{49943ACC-208B-4797-A4E3-FB173C23FEC7}">
      <dgm:prSet/>
      <dgm:spPr/>
      <dgm:t>
        <a:bodyPr/>
        <a:lstStyle/>
        <a:p>
          <a:endParaRPr lang="es-ES"/>
        </a:p>
      </dgm:t>
    </dgm:pt>
    <dgm:pt modelId="{F283CFAB-6714-450B-9173-F6A6E88FA37B}">
      <dgm:prSet phldrT="[Texto]"/>
      <dgm:spPr/>
      <dgm:t>
        <a:bodyPr/>
        <a:lstStyle/>
        <a:p>
          <a:r>
            <a:rPr lang="es-ES" dirty="0"/>
            <a:t>Ausencia de Legisladores en el CMDRS que supone una de las Fortalezas</a:t>
          </a:r>
        </a:p>
      </dgm:t>
    </dgm:pt>
    <dgm:pt modelId="{6544B24C-4AC5-4FBC-8C45-6BE0DF3F7000}" type="parTrans" cxnId="{C9D86828-9422-4C1F-B591-A9B525AD8B25}">
      <dgm:prSet/>
      <dgm:spPr/>
      <dgm:t>
        <a:bodyPr/>
        <a:lstStyle/>
        <a:p>
          <a:endParaRPr lang="es-ES"/>
        </a:p>
      </dgm:t>
    </dgm:pt>
    <dgm:pt modelId="{29CD89A0-21AC-46AB-9B62-F9D907B1658B}" type="sibTrans" cxnId="{C9D86828-9422-4C1F-B591-A9B525AD8B25}">
      <dgm:prSet/>
      <dgm:spPr/>
      <dgm:t>
        <a:bodyPr/>
        <a:lstStyle/>
        <a:p>
          <a:endParaRPr lang="es-ES"/>
        </a:p>
      </dgm:t>
    </dgm:pt>
    <dgm:pt modelId="{FE00CCC1-A402-4874-B8BD-28593D1655ED}">
      <dgm:prSet phldrT="[Texto]"/>
      <dgm:spPr/>
      <dgm:t>
        <a:bodyPr/>
        <a:lstStyle/>
        <a:p>
          <a:endParaRPr lang="es-ES" dirty="0"/>
        </a:p>
      </dgm:t>
    </dgm:pt>
    <dgm:pt modelId="{19EB0E86-48CB-458D-8380-218D921D86ED}" type="parTrans" cxnId="{E85BC751-D969-40BB-996D-660E7021B158}">
      <dgm:prSet/>
      <dgm:spPr/>
      <dgm:t>
        <a:bodyPr/>
        <a:lstStyle/>
        <a:p>
          <a:endParaRPr lang="es-ES"/>
        </a:p>
      </dgm:t>
    </dgm:pt>
    <dgm:pt modelId="{CB310522-09C1-475B-90CF-32372D935A22}" type="sibTrans" cxnId="{E85BC751-D969-40BB-996D-660E7021B158}">
      <dgm:prSet/>
      <dgm:spPr/>
      <dgm:t>
        <a:bodyPr/>
        <a:lstStyle/>
        <a:p>
          <a:endParaRPr lang="es-ES"/>
        </a:p>
      </dgm:t>
    </dgm:pt>
    <dgm:pt modelId="{50EDBCD6-DC8F-4833-9B08-DA1F9C89BB02}">
      <dgm:prSet phldrT="[Texto]"/>
      <dgm:spPr/>
      <dgm:t>
        <a:bodyPr/>
        <a:lstStyle/>
        <a:p>
          <a:r>
            <a:rPr lang="es-ES" dirty="0"/>
            <a:t>Nivel de Representatividad cuestionable, de la sociedad y de la Autoridad</a:t>
          </a:r>
        </a:p>
      </dgm:t>
    </dgm:pt>
    <dgm:pt modelId="{4BB8239F-9E9C-4856-B8E2-0ABD1F4A0AFE}" type="parTrans" cxnId="{D0076602-D193-451D-B583-CF0220E8ACE8}">
      <dgm:prSet/>
      <dgm:spPr/>
      <dgm:t>
        <a:bodyPr/>
        <a:lstStyle/>
        <a:p>
          <a:endParaRPr lang="es-ES"/>
        </a:p>
      </dgm:t>
    </dgm:pt>
    <dgm:pt modelId="{B2FDD493-1792-4ED3-A914-A7B3CF158422}" type="sibTrans" cxnId="{D0076602-D193-451D-B583-CF0220E8ACE8}">
      <dgm:prSet/>
      <dgm:spPr/>
      <dgm:t>
        <a:bodyPr/>
        <a:lstStyle/>
        <a:p>
          <a:endParaRPr lang="es-ES"/>
        </a:p>
      </dgm:t>
    </dgm:pt>
    <dgm:pt modelId="{A8DEB2D3-07E3-4CFA-90A5-CEBCAC61954A}">
      <dgm:prSet phldrT="[Texto]"/>
      <dgm:spPr/>
      <dgm:t>
        <a:bodyPr/>
        <a:lstStyle/>
        <a:p>
          <a:r>
            <a:rPr lang="es-ES" dirty="0"/>
            <a:t>Aislada de su Entorno, tiende a desaparecer o a mantenerse bajo un modelo de simulación</a:t>
          </a:r>
        </a:p>
      </dgm:t>
    </dgm:pt>
    <dgm:pt modelId="{89E44B0B-C91D-4224-83F3-EBF544D2EC53}" type="parTrans" cxnId="{E8E8E42F-DDD6-4BFD-AEE1-4C97A1EF0E97}">
      <dgm:prSet/>
      <dgm:spPr/>
      <dgm:t>
        <a:bodyPr/>
        <a:lstStyle/>
        <a:p>
          <a:endParaRPr lang="es-ES"/>
        </a:p>
      </dgm:t>
    </dgm:pt>
    <dgm:pt modelId="{B4012F54-B832-4CE3-9680-67F070AAA5D6}" type="sibTrans" cxnId="{E8E8E42F-DDD6-4BFD-AEE1-4C97A1EF0E97}">
      <dgm:prSet/>
      <dgm:spPr/>
      <dgm:t>
        <a:bodyPr/>
        <a:lstStyle/>
        <a:p>
          <a:endParaRPr lang="es-ES"/>
        </a:p>
      </dgm:t>
    </dgm:pt>
    <dgm:pt modelId="{6E0EA171-7972-4D47-BE4C-5E6A4FB03333}">
      <dgm:prSet phldrT="[Texto]"/>
      <dgm:spPr/>
      <dgm:t>
        <a:bodyPr/>
        <a:lstStyle/>
        <a:p>
          <a:r>
            <a:rPr lang="es-MX" dirty="0"/>
            <a:t>Es una Ley orientada a la Planeación, Acción concurrente y territorial</a:t>
          </a:r>
          <a:endParaRPr lang="es-ES" dirty="0"/>
        </a:p>
      </dgm:t>
    </dgm:pt>
    <dgm:pt modelId="{EC194708-17E9-43F4-AEEF-3E0949647CE6}" type="sibTrans" cxnId="{EB1F3398-7466-43E2-9345-D69A303BAD3C}">
      <dgm:prSet/>
      <dgm:spPr/>
      <dgm:t>
        <a:bodyPr/>
        <a:lstStyle/>
        <a:p>
          <a:endParaRPr lang="es-ES"/>
        </a:p>
      </dgm:t>
    </dgm:pt>
    <dgm:pt modelId="{473AB4CD-1788-41B6-A7DB-7B67DC3D55DE}" type="parTrans" cxnId="{EB1F3398-7466-43E2-9345-D69A303BAD3C}">
      <dgm:prSet/>
      <dgm:spPr/>
      <dgm:t>
        <a:bodyPr/>
        <a:lstStyle/>
        <a:p>
          <a:endParaRPr lang="es-ES"/>
        </a:p>
      </dgm:t>
    </dgm:pt>
    <dgm:pt modelId="{B85B8924-EB00-4AAA-9F64-727B76F2357F}">
      <dgm:prSet/>
      <dgm:spPr/>
      <dgm:t>
        <a:bodyPr/>
        <a:lstStyle/>
        <a:p>
          <a:r>
            <a:rPr lang="es-MX" dirty="0"/>
            <a:t>Articula los esfuerzos del PND y los PS a través del PEC</a:t>
          </a:r>
        </a:p>
      </dgm:t>
    </dgm:pt>
    <dgm:pt modelId="{34202C77-F077-4587-8E32-BF537993101C}" type="sibTrans" cxnId="{B663B2FB-63E0-45FE-B1AD-65890AD9D223}">
      <dgm:prSet/>
      <dgm:spPr/>
      <dgm:t>
        <a:bodyPr/>
        <a:lstStyle/>
        <a:p>
          <a:endParaRPr lang="es-ES"/>
        </a:p>
      </dgm:t>
    </dgm:pt>
    <dgm:pt modelId="{08462CA3-0EC2-4EB2-8DC3-8432ECD4B1C7}" type="parTrans" cxnId="{B663B2FB-63E0-45FE-B1AD-65890AD9D223}">
      <dgm:prSet/>
      <dgm:spPr/>
      <dgm:t>
        <a:bodyPr/>
        <a:lstStyle/>
        <a:p>
          <a:endParaRPr lang="es-ES"/>
        </a:p>
      </dgm:t>
    </dgm:pt>
    <dgm:pt modelId="{8AC0C380-8773-4095-84F9-24398DF80D4F}">
      <dgm:prSet/>
      <dgm:spPr/>
      <dgm:t>
        <a:bodyPr/>
        <a:lstStyle/>
        <a:p>
          <a:r>
            <a:rPr lang="es-MX" dirty="0"/>
            <a:t>Ciudadaniza las Políticas Publicas y promueve una RED de participación ciudadana a través del CMDRS, CEDSR, CDDRS, CMDRS</a:t>
          </a:r>
        </a:p>
      </dgm:t>
    </dgm:pt>
    <dgm:pt modelId="{1E6C56B5-4DEF-4791-AB3B-575B5EE53B73}" type="sibTrans" cxnId="{FBBB21DD-75EC-4A8C-9570-5AD171AC0854}">
      <dgm:prSet/>
      <dgm:spPr/>
      <dgm:t>
        <a:bodyPr/>
        <a:lstStyle/>
        <a:p>
          <a:endParaRPr lang="es-ES"/>
        </a:p>
      </dgm:t>
    </dgm:pt>
    <dgm:pt modelId="{0DF8B33B-3E87-4967-8B36-E950AA3A0A33}" type="parTrans" cxnId="{FBBB21DD-75EC-4A8C-9570-5AD171AC0854}">
      <dgm:prSet/>
      <dgm:spPr/>
      <dgm:t>
        <a:bodyPr/>
        <a:lstStyle/>
        <a:p>
          <a:endParaRPr lang="es-ES"/>
        </a:p>
      </dgm:t>
    </dgm:pt>
    <dgm:pt modelId="{7D451E4E-842F-4AB5-B644-B149BC8139CE}">
      <dgm:prSet/>
      <dgm:spPr/>
      <dgm:t>
        <a:bodyPr/>
        <a:lstStyle/>
        <a:p>
          <a:r>
            <a:rPr lang="es-MX" dirty="0"/>
            <a:t>Define y Fortalece la Gobernanza e Institucionalidad, crea Organismos, Sistemas y Servicios</a:t>
          </a:r>
        </a:p>
      </dgm:t>
    </dgm:pt>
    <dgm:pt modelId="{11F374B7-E260-4EA4-B670-6B8C848D6FE5}" type="sibTrans" cxnId="{E5244328-43FD-44D8-92A8-4E8E1355FDC0}">
      <dgm:prSet/>
      <dgm:spPr/>
      <dgm:t>
        <a:bodyPr/>
        <a:lstStyle/>
        <a:p>
          <a:endParaRPr lang="es-ES"/>
        </a:p>
      </dgm:t>
    </dgm:pt>
    <dgm:pt modelId="{F8E7014F-0271-4E0D-B12D-747F6F2DD63A}" type="parTrans" cxnId="{E5244328-43FD-44D8-92A8-4E8E1355FDC0}">
      <dgm:prSet/>
      <dgm:spPr/>
      <dgm:t>
        <a:bodyPr/>
        <a:lstStyle/>
        <a:p>
          <a:endParaRPr lang="es-ES"/>
        </a:p>
      </dgm:t>
    </dgm:pt>
    <dgm:pt modelId="{6462DE45-52BE-40D2-8068-FEE259930427}">
      <dgm:prSet/>
      <dgm:spPr/>
      <dgm:t>
        <a:bodyPr/>
        <a:lstStyle/>
        <a:p>
          <a:r>
            <a:rPr lang="es-MX" dirty="0"/>
            <a:t>Mantiene un claro reflejo presupuestal (mayor de las fortalezas) a través del PEC</a:t>
          </a:r>
        </a:p>
      </dgm:t>
    </dgm:pt>
    <dgm:pt modelId="{0932EE5C-2748-4C88-AA60-D552A48C880D}" type="sibTrans" cxnId="{4F16AC28-3E5F-402D-9F3D-D9B8FF2559D0}">
      <dgm:prSet/>
      <dgm:spPr/>
      <dgm:t>
        <a:bodyPr/>
        <a:lstStyle/>
        <a:p>
          <a:endParaRPr lang="es-ES"/>
        </a:p>
      </dgm:t>
    </dgm:pt>
    <dgm:pt modelId="{EE35332C-D44A-4392-9623-1F11FF77C67D}" type="parTrans" cxnId="{4F16AC28-3E5F-402D-9F3D-D9B8FF2559D0}">
      <dgm:prSet/>
      <dgm:spPr/>
      <dgm:t>
        <a:bodyPr/>
        <a:lstStyle/>
        <a:p>
          <a:endParaRPr lang="es-ES"/>
        </a:p>
      </dgm:t>
    </dgm:pt>
    <dgm:pt modelId="{448491FF-E349-4747-81AF-8A285E7808E8}">
      <dgm:prSet phldrT="[Texto]"/>
      <dgm:spPr/>
      <dgm:t>
        <a:bodyPr/>
        <a:lstStyle/>
        <a:p>
          <a:r>
            <a:rPr lang="es-ES" dirty="0"/>
            <a:t>El PEC se convirtió en un instrumento de simulación, ni Programa, ni Especial, ni Concurrente</a:t>
          </a:r>
        </a:p>
      </dgm:t>
    </dgm:pt>
    <dgm:pt modelId="{763AFA2D-56A2-42E1-907C-4C14CC55E4CE}" type="parTrans" cxnId="{09EF6297-410B-4CDD-9CF5-90CD5C572C8E}">
      <dgm:prSet/>
      <dgm:spPr/>
      <dgm:t>
        <a:bodyPr/>
        <a:lstStyle/>
        <a:p>
          <a:endParaRPr lang="es-ES"/>
        </a:p>
      </dgm:t>
    </dgm:pt>
    <dgm:pt modelId="{EE09F2DD-B419-4B8C-B80D-A8B85953E0D3}" type="sibTrans" cxnId="{09EF6297-410B-4CDD-9CF5-90CD5C572C8E}">
      <dgm:prSet/>
      <dgm:spPr/>
      <dgm:t>
        <a:bodyPr/>
        <a:lstStyle/>
        <a:p>
          <a:endParaRPr lang="es-ES"/>
        </a:p>
      </dgm:t>
    </dgm:pt>
    <dgm:pt modelId="{49DE8CFD-9108-42AE-B1B1-5C797AFA5DBA}">
      <dgm:prSet phldrT="[Texto]"/>
      <dgm:spPr/>
      <dgm:t>
        <a:bodyPr/>
        <a:lstStyle/>
        <a:p>
          <a:r>
            <a:rPr lang="es-ES" dirty="0"/>
            <a:t>La LDRS se ha desactualizado y  no atiende a su entorno, mas dinámico, complejo y competitivo (ni todo el Estado ni todo el Mercado)</a:t>
          </a:r>
        </a:p>
      </dgm:t>
    </dgm:pt>
    <dgm:pt modelId="{E7AB91E7-B30B-4D95-B8BC-B33B1EB3CD73}" type="parTrans" cxnId="{9E4F8907-D835-4094-BE3F-09D15E6EDC44}">
      <dgm:prSet/>
      <dgm:spPr/>
      <dgm:t>
        <a:bodyPr/>
        <a:lstStyle/>
        <a:p>
          <a:endParaRPr lang="es-ES"/>
        </a:p>
      </dgm:t>
    </dgm:pt>
    <dgm:pt modelId="{1AA2DE67-4B9C-4E1A-B2E0-0D5389C4FB4D}" type="sibTrans" cxnId="{9E4F8907-D835-4094-BE3F-09D15E6EDC44}">
      <dgm:prSet/>
      <dgm:spPr/>
      <dgm:t>
        <a:bodyPr/>
        <a:lstStyle/>
        <a:p>
          <a:endParaRPr lang="es-ES"/>
        </a:p>
      </dgm:t>
    </dgm:pt>
    <dgm:pt modelId="{F2E15A70-3BAF-496A-BE5B-0D001814D622}">
      <dgm:prSet phldrT="[Texto]"/>
      <dgm:spPr/>
      <dgm:t>
        <a:bodyPr/>
        <a:lstStyle/>
        <a:p>
          <a:r>
            <a:rPr lang="es-ES" dirty="0"/>
            <a:t>Diferencias con la FARM-BILL vigencia y presupuestos multianuales </a:t>
          </a:r>
        </a:p>
      </dgm:t>
    </dgm:pt>
    <dgm:pt modelId="{22AA6476-884B-488F-8F6E-E30854F8F16F}" type="parTrans" cxnId="{BBDB548A-35BA-42A7-A4B8-E3C70203A5FB}">
      <dgm:prSet/>
      <dgm:spPr/>
      <dgm:t>
        <a:bodyPr/>
        <a:lstStyle/>
        <a:p>
          <a:endParaRPr lang="es-ES"/>
        </a:p>
      </dgm:t>
    </dgm:pt>
    <dgm:pt modelId="{B2659A83-67A1-4C18-9DEF-C67E947F778F}" type="sibTrans" cxnId="{BBDB548A-35BA-42A7-A4B8-E3C70203A5FB}">
      <dgm:prSet/>
      <dgm:spPr/>
      <dgm:t>
        <a:bodyPr/>
        <a:lstStyle/>
        <a:p>
          <a:endParaRPr lang="es-ES"/>
        </a:p>
      </dgm:t>
    </dgm:pt>
    <dgm:pt modelId="{4B11DCE4-780A-408D-B9DD-81F22E666D2C}">
      <dgm:prSet phldrT="[Texto]"/>
      <dgm:spPr/>
      <dgm:t>
        <a:bodyPr/>
        <a:lstStyle/>
        <a:p>
          <a:r>
            <a:rPr lang="es-ES" dirty="0"/>
            <a:t>Las Comisiones y funcionamiento del CMDRS no se apega a las disposiciones de la LDRS</a:t>
          </a:r>
        </a:p>
      </dgm:t>
    </dgm:pt>
    <dgm:pt modelId="{8F3424DC-7AE2-477F-8EE9-563B9D3730A7}" type="parTrans" cxnId="{A999FE4D-4803-4CBA-B313-92F55EA074CE}">
      <dgm:prSet/>
      <dgm:spPr/>
      <dgm:t>
        <a:bodyPr/>
        <a:lstStyle/>
        <a:p>
          <a:endParaRPr lang="es-ES"/>
        </a:p>
      </dgm:t>
    </dgm:pt>
    <dgm:pt modelId="{5B49C114-1111-4183-A698-F9BE9DB1F2C6}" type="sibTrans" cxnId="{A999FE4D-4803-4CBA-B313-92F55EA074CE}">
      <dgm:prSet/>
      <dgm:spPr/>
      <dgm:t>
        <a:bodyPr/>
        <a:lstStyle/>
        <a:p>
          <a:endParaRPr lang="es-ES"/>
        </a:p>
      </dgm:t>
    </dgm:pt>
    <dgm:pt modelId="{3FF36702-69DF-4183-AEB1-7A63E8835853}">
      <dgm:prSet phldrT="[Texto]"/>
      <dgm:spPr/>
      <dgm:t>
        <a:bodyPr/>
        <a:lstStyle/>
        <a:p>
          <a:r>
            <a:rPr lang="es-ES" dirty="0"/>
            <a:t>El CMDRS disfuncional y sin peso relativo, en su estructura desatiende las disposiciones y atribuciones de la misma LDRS (debe ser consultivo, vinculante o emitir actos de autoridad)</a:t>
          </a:r>
        </a:p>
      </dgm:t>
    </dgm:pt>
    <dgm:pt modelId="{DF4CB312-CA65-46EC-B77C-06F955C5C533}" type="parTrans" cxnId="{11D12115-9137-4C4E-A10B-ECD7462BE4D2}">
      <dgm:prSet/>
      <dgm:spPr/>
      <dgm:t>
        <a:bodyPr/>
        <a:lstStyle/>
        <a:p>
          <a:endParaRPr lang="es-ES"/>
        </a:p>
      </dgm:t>
    </dgm:pt>
    <dgm:pt modelId="{BD2B9744-8DDF-4DC0-AFEF-C3F1D2778D9C}" type="sibTrans" cxnId="{11D12115-9137-4C4E-A10B-ECD7462BE4D2}">
      <dgm:prSet/>
      <dgm:spPr/>
      <dgm:t>
        <a:bodyPr/>
        <a:lstStyle/>
        <a:p>
          <a:endParaRPr lang="es-ES"/>
        </a:p>
      </dgm:t>
    </dgm:pt>
    <dgm:pt modelId="{8FC47705-2A13-4BB2-84FC-58517BCE85A4}">
      <dgm:prSet phldrT="[Texto]"/>
      <dgm:spPr/>
      <dgm:t>
        <a:bodyPr/>
        <a:lstStyle/>
        <a:p>
          <a:r>
            <a:rPr lang="es-ES" dirty="0"/>
            <a:t>No Articula, Sin </a:t>
          </a:r>
          <a:r>
            <a:rPr lang="es-ES" dirty="0" err="1"/>
            <a:t>Vision</a:t>
          </a:r>
          <a:r>
            <a:rPr lang="es-ES" dirty="0"/>
            <a:t> Territorial, Alejado de la Política Publica se convierte mas en un </a:t>
          </a:r>
          <a:r>
            <a:rPr lang="es-ES" dirty="0" smtClean="0"/>
            <a:t>instrumento </a:t>
          </a:r>
          <a:r>
            <a:rPr lang="es-ES" dirty="0" err="1"/>
            <a:t>distoricionante</a:t>
          </a:r>
          <a:r>
            <a:rPr lang="es-ES" dirty="0"/>
            <a:t> que de apoyo</a:t>
          </a:r>
        </a:p>
      </dgm:t>
    </dgm:pt>
    <dgm:pt modelId="{F04F2287-7A21-45E0-98CF-2EEB8DF1426F}" type="parTrans" cxnId="{F21A4689-D09B-4ECB-880A-96F34F769C59}">
      <dgm:prSet/>
      <dgm:spPr/>
      <dgm:t>
        <a:bodyPr/>
        <a:lstStyle/>
        <a:p>
          <a:endParaRPr lang="es-ES"/>
        </a:p>
      </dgm:t>
    </dgm:pt>
    <dgm:pt modelId="{73E21A62-8A0D-452A-899F-57EFD9978270}" type="sibTrans" cxnId="{F21A4689-D09B-4ECB-880A-96F34F769C59}">
      <dgm:prSet/>
      <dgm:spPr/>
      <dgm:t>
        <a:bodyPr/>
        <a:lstStyle/>
        <a:p>
          <a:endParaRPr lang="es-ES"/>
        </a:p>
      </dgm:t>
    </dgm:pt>
    <dgm:pt modelId="{D2716958-59DC-44B7-9A2B-2F374E8EBBB9}">
      <dgm:prSet phldrT="[Texto]"/>
      <dgm:spPr/>
      <dgm:t>
        <a:bodyPr/>
        <a:lstStyle/>
        <a:p>
          <a:r>
            <a:rPr lang="es-ES" dirty="0"/>
            <a:t>Las Organizaciones mas representativas acceden a mejores acuerdos en lo individual  que en lo </a:t>
          </a:r>
          <a:r>
            <a:rPr lang="es-ES" dirty="0" err="1"/>
            <a:t>coloectivo</a:t>
          </a:r>
          <a:r>
            <a:rPr lang="es-ES" dirty="0"/>
            <a:t>.</a:t>
          </a:r>
        </a:p>
      </dgm:t>
    </dgm:pt>
    <dgm:pt modelId="{3E85439A-30E4-4BEB-8C02-9B372F50878A}" type="parTrans" cxnId="{705D2126-7E00-4B42-98FE-6597023BC737}">
      <dgm:prSet/>
      <dgm:spPr/>
      <dgm:t>
        <a:bodyPr/>
        <a:lstStyle/>
        <a:p>
          <a:endParaRPr lang="es-ES"/>
        </a:p>
      </dgm:t>
    </dgm:pt>
    <dgm:pt modelId="{D8080DA2-FE20-413C-9F7B-E79C79C526BF}" type="sibTrans" cxnId="{705D2126-7E00-4B42-98FE-6597023BC737}">
      <dgm:prSet/>
      <dgm:spPr/>
      <dgm:t>
        <a:bodyPr/>
        <a:lstStyle/>
        <a:p>
          <a:endParaRPr lang="es-ES"/>
        </a:p>
      </dgm:t>
    </dgm:pt>
    <dgm:pt modelId="{A6815A26-B06A-411D-B0FC-AC1121432EAE}">
      <dgm:prSet phldrT="[Texto]"/>
      <dgm:spPr/>
      <dgm:t>
        <a:bodyPr/>
        <a:lstStyle/>
        <a:p>
          <a:r>
            <a:rPr lang="es-ES" dirty="0"/>
            <a:t>El Reglamento de la Ley no termino de darle operatividad al sentido y alcance  de las Instituciones, Organismos y Programas</a:t>
          </a:r>
        </a:p>
      </dgm:t>
    </dgm:pt>
    <dgm:pt modelId="{C44D2084-2F50-42D3-95F1-F611112521AE}" type="parTrans" cxnId="{F2FD631A-5637-4208-B9EC-450DA5D5D427}">
      <dgm:prSet/>
      <dgm:spPr/>
      <dgm:t>
        <a:bodyPr/>
        <a:lstStyle/>
        <a:p>
          <a:endParaRPr lang="es-ES"/>
        </a:p>
      </dgm:t>
    </dgm:pt>
    <dgm:pt modelId="{B0953EC7-2C5C-43D9-855F-0473857E6269}" type="sibTrans" cxnId="{F2FD631A-5637-4208-B9EC-450DA5D5D427}">
      <dgm:prSet/>
      <dgm:spPr/>
      <dgm:t>
        <a:bodyPr/>
        <a:lstStyle/>
        <a:p>
          <a:endParaRPr lang="es-ES"/>
        </a:p>
      </dgm:t>
    </dgm:pt>
    <dgm:pt modelId="{C7B8EE04-8F49-49A1-A12C-417AD6D62849}">
      <dgm:prSet phldrT="[Texto]"/>
      <dgm:spPr/>
      <dgm:t>
        <a:bodyPr/>
        <a:lstStyle/>
        <a:p>
          <a:r>
            <a:rPr lang="es-ES" dirty="0"/>
            <a:t>LA LDRS OCUPA UNA REVISION ESTRUCTURAL QUE INSERTE A LAS ACTIVIDADES RURALES EN EL MARCO DE UNA AGENDA PARA EL DESARROLLO CON VISION TERRITURIAL AL 2050</a:t>
          </a:r>
        </a:p>
      </dgm:t>
    </dgm:pt>
    <dgm:pt modelId="{668B17CE-042C-46C4-AC48-A846E76EF729}" type="parTrans" cxnId="{3349CCA4-25E8-4644-960E-BB10A325F060}">
      <dgm:prSet/>
      <dgm:spPr/>
      <dgm:t>
        <a:bodyPr/>
        <a:lstStyle/>
        <a:p>
          <a:endParaRPr lang="es-ES"/>
        </a:p>
      </dgm:t>
    </dgm:pt>
    <dgm:pt modelId="{3C570928-95CA-428A-A975-9AA9E3B920FF}" type="sibTrans" cxnId="{3349CCA4-25E8-4644-960E-BB10A325F060}">
      <dgm:prSet/>
      <dgm:spPr/>
      <dgm:t>
        <a:bodyPr/>
        <a:lstStyle/>
        <a:p>
          <a:endParaRPr lang="es-ES"/>
        </a:p>
      </dgm:t>
    </dgm:pt>
    <dgm:pt modelId="{092EA501-0EB7-4C11-8856-03F3803E97D1}">
      <dgm:prSet phldrT="[Texto]"/>
      <dgm:spPr/>
      <dgm:t>
        <a:bodyPr/>
        <a:lstStyle/>
        <a:p>
          <a:endParaRPr lang="es-ES" dirty="0"/>
        </a:p>
      </dgm:t>
    </dgm:pt>
    <dgm:pt modelId="{044ED819-1E2D-40A8-8C2E-CBD84F6E14C5}" type="parTrans" cxnId="{13F9EC58-8275-488B-97C3-B590494346B8}">
      <dgm:prSet/>
      <dgm:spPr/>
      <dgm:t>
        <a:bodyPr/>
        <a:lstStyle/>
        <a:p>
          <a:endParaRPr lang="es-ES"/>
        </a:p>
      </dgm:t>
    </dgm:pt>
    <dgm:pt modelId="{FC8B5D45-6A8F-4AD9-95EC-E10E72ED16AE}" type="sibTrans" cxnId="{13F9EC58-8275-488B-97C3-B590494346B8}">
      <dgm:prSet/>
      <dgm:spPr/>
      <dgm:t>
        <a:bodyPr/>
        <a:lstStyle/>
        <a:p>
          <a:endParaRPr lang="es-ES"/>
        </a:p>
      </dgm:t>
    </dgm:pt>
    <dgm:pt modelId="{D89F3F60-43E0-4C85-B085-5EA193BD1E30}">
      <dgm:prSet phldrT="[Texto]"/>
      <dgm:spPr/>
      <dgm:t>
        <a:bodyPr/>
        <a:lstStyle/>
        <a:p>
          <a:r>
            <a:rPr lang="es-ES" dirty="0"/>
            <a:t>El Modelo ha fallado en impulsar la economía solidaria y cooperativa y hacer crecer el capital social, ha crecido la desigualdad y una mas </a:t>
          </a:r>
          <a:r>
            <a:rPr lang="es-ES" dirty="0" smtClean="0"/>
            <a:t>inequitativa </a:t>
          </a:r>
          <a:r>
            <a:rPr lang="es-ES" dirty="0"/>
            <a:t>distribución del ingreso</a:t>
          </a:r>
        </a:p>
      </dgm:t>
    </dgm:pt>
    <dgm:pt modelId="{7BD54384-F2A3-4341-9E3F-F3F195F754EA}" type="parTrans" cxnId="{CEEA6850-A1CE-4455-85A1-99BE19E163DE}">
      <dgm:prSet/>
      <dgm:spPr/>
    </dgm:pt>
    <dgm:pt modelId="{5F2D8036-425B-4BAA-91DD-EAD52B365AFE}" type="sibTrans" cxnId="{CEEA6850-A1CE-4455-85A1-99BE19E163DE}">
      <dgm:prSet/>
      <dgm:spPr/>
    </dgm:pt>
    <dgm:pt modelId="{08C32FEE-B2CF-4500-B150-86E852BEEC60}" type="pres">
      <dgm:prSet presAssocID="{1CF2A9B0-9601-4934-AE5F-B73A97CA2C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73D36CF-3851-42F8-AF0E-316D940FB146}" type="pres">
      <dgm:prSet presAssocID="{6391A2C8-A92C-4120-BDDA-A7E72C6B4EE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4E9F04-0200-44CA-8B8E-AE969CEF45C2}" type="pres">
      <dgm:prSet presAssocID="{86354D7B-A18C-47ED-9610-BEC516C3A418}" presName="sibTrans" presStyleCnt="0"/>
      <dgm:spPr/>
    </dgm:pt>
    <dgm:pt modelId="{2A2A462C-310E-4B61-B57D-BE0F1C3ECC46}" type="pres">
      <dgm:prSet presAssocID="{F0901AD5-268E-46BC-9C86-F9BEEFB5227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8C7E05-E5F8-4021-87A4-47679DAF57D3}" type="pres">
      <dgm:prSet presAssocID="{EBBC5A0A-3A21-4374-9FB8-CB89EFCD1736}" presName="sibTrans" presStyleCnt="0"/>
      <dgm:spPr/>
    </dgm:pt>
    <dgm:pt modelId="{6CD9E131-7AEC-443E-B25D-2FAD15B8684A}" type="pres">
      <dgm:prSet presAssocID="{C2185735-A745-430E-A4A4-051CFE83E9F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1D12115-9137-4C4E-A10B-ECD7462BE4D2}" srcId="{C2185735-A745-430E-A4A4-051CFE83E9F6}" destId="{3FF36702-69DF-4183-AEB1-7A63E8835853}" srcOrd="1" destOrd="0" parTransId="{DF4CB312-CA65-46EC-B77C-06F955C5C533}" sibTransId="{BD2B9744-8DDF-4DC0-AFEF-C3F1D2778D9C}"/>
    <dgm:cxn modelId="{D0076602-D193-451D-B583-CF0220E8ACE8}" srcId="{F0901AD5-268E-46BC-9C86-F9BEEFB5227B}" destId="{50EDBCD6-DC8F-4833-9B08-DA1F9C89BB02}" srcOrd="3" destOrd="0" parTransId="{4BB8239F-9E9C-4856-B8E2-0ABD1F4A0AFE}" sibTransId="{B2FDD493-1792-4ED3-A914-A7B3CF158422}"/>
    <dgm:cxn modelId="{E85BC751-D969-40BB-996D-660E7021B158}" srcId="{F0901AD5-268E-46BC-9C86-F9BEEFB5227B}" destId="{FE00CCC1-A402-4874-B8BD-28593D1655ED}" srcOrd="10" destOrd="0" parTransId="{19EB0E86-48CB-458D-8380-218D921D86ED}" sibTransId="{CB310522-09C1-475B-90CF-32372D935A22}"/>
    <dgm:cxn modelId="{FBBB21DD-75EC-4A8C-9570-5AD171AC0854}" srcId="{6391A2C8-A92C-4120-BDDA-A7E72C6B4EE3}" destId="{8AC0C380-8773-4095-84F9-24398DF80D4F}" srcOrd="2" destOrd="0" parTransId="{0DF8B33B-3E87-4967-8B36-E950AA3A0A33}" sibTransId="{1E6C56B5-4DEF-4791-AB3B-575B5EE53B73}"/>
    <dgm:cxn modelId="{BD0B7A15-C346-49F1-96D1-EADCC79A49F0}" type="presOf" srcId="{B66F8BDE-0E96-49EF-924F-7066ED866AFE}" destId="{2A2A462C-310E-4B61-B57D-BE0F1C3ECC46}" srcOrd="0" destOrd="2" presId="urn:microsoft.com/office/officeart/2005/8/layout/hList6"/>
    <dgm:cxn modelId="{E215DC17-BBB9-4CCD-95B2-35471DDFEFEF}" type="presOf" srcId="{8AC0C380-8773-4095-84F9-24398DF80D4F}" destId="{573D36CF-3851-42F8-AF0E-316D940FB146}" srcOrd="0" destOrd="3" presId="urn:microsoft.com/office/officeart/2005/8/layout/hList6"/>
    <dgm:cxn modelId="{E8E8E42F-DDD6-4BFD-AEE1-4C97A1EF0E97}" srcId="{C2185735-A745-430E-A4A4-051CFE83E9F6}" destId="{A8DEB2D3-07E3-4CFA-90A5-CEBCAC61954A}" srcOrd="0" destOrd="0" parTransId="{89E44B0B-C91D-4224-83F3-EBF544D2EC53}" sibTransId="{B4012F54-B832-4CE3-9680-67F070AAA5D6}"/>
    <dgm:cxn modelId="{F21A4689-D09B-4ECB-880A-96F34F769C59}" srcId="{C2185735-A745-430E-A4A4-051CFE83E9F6}" destId="{8FC47705-2A13-4BB2-84FC-58517BCE85A4}" srcOrd="2" destOrd="0" parTransId="{F04F2287-7A21-45E0-98CF-2EEB8DF1426F}" sibTransId="{73E21A62-8A0D-452A-899F-57EFD9978270}"/>
    <dgm:cxn modelId="{9CE8E1B9-C592-4137-8886-0FDB246BD388}" type="presOf" srcId="{C2185735-A745-430E-A4A4-051CFE83E9F6}" destId="{6CD9E131-7AEC-443E-B25D-2FAD15B8684A}" srcOrd="0" destOrd="0" presId="urn:microsoft.com/office/officeart/2005/8/layout/hList6"/>
    <dgm:cxn modelId="{8A7CDFDC-97E9-477C-AEDF-3B57F78A3655}" srcId="{F0901AD5-268E-46BC-9C86-F9BEEFB5227B}" destId="{EFB1B76D-E3FD-4A1F-8841-CE5C6169EBAF}" srcOrd="0" destOrd="0" parTransId="{F3D2A2AE-D337-4CDD-8959-5F1AFF72F261}" sibTransId="{95463FB6-EEB8-4851-85AB-3FCACB63A10D}"/>
    <dgm:cxn modelId="{07700911-C527-46F8-A7D1-88863C6B17D9}" type="presOf" srcId="{6462DE45-52BE-40D2-8068-FEE259930427}" destId="{573D36CF-3851-42F8-AF0E-316D940FB146}" srcOrd="0" destOrd="5" presId="urn:microsoft.com/office/officeart/2005/8/layout/hList6"/>
    <dgm:cxn modelId="{4F16AC28-3E5F-402D-9F3D-D9B8FF2559D0}" srcId="{6391A2C8-A92C-4120-BDDA-A7E72C6B4EE3}" destId="{6462DE45-52BE-40D2-8068-FEE259930427}" srcOrd="4" destOrd="0" parTransId="{EE35332C-D44A-4392-9623-1F11FF77C67D}" sibTransId="{0932EE5C-2748-4C88-AA60-D552A48C880D}"/>
    <dgm:cxn modelId="{B663B2FB-63E0-45FE-B1AD-65890AD9D223}" srcId="{6391A2C8-A92C-4120-BDDA-A7E72C6B4EE3}" destId="{B85B8924-EB00-4AAA-9F64-727B76F2357F}" srcOrd="1" destOrd="0" parTransId="{08462CA3-0EC2-4EB2-8DC3-8432ECD4B1C7}" sibTransId="{34202C77-F077-4587-8E32-BF537993101C}"/>
    <dgm:cxn modelId="{13F9EC58-8275-488B-97C3-B590494346B8}" srcId="{C2185735-A745-430E-A4A4-051CFE83E9F6}" destId="{092EA501-0EB7-4C11-8856-03F3803E97D1}" srcOrd="4" destOrd="0" parTransId="{044ED819-1E2D-40A8-8C2E-CBD84F6E14C5}" sibTransId="{FC8B5D45-6A8F-4AD9-95EC-E10E72ED16AE}"/>
    <dgm:cxn modelId="{B7B56ACE-40CD-4AD6-B943-6E82AA6A4CE7}" type="presOf" srcId="{A6815A26-B06A-411D-B0FC-AC1121432EAE}" destId="{2A2A462C-310E-4B61-B57D-BE0F1C3ECC46}" srcOrd="0" destOrd="9" presId="urn:microsoft.com/office/officeart/2005/8/layout/hList6"/>
    <dgm:cxn modelId="{CEEA6850-A1CE-4455-85A1-99BE19E163DE}" srcId="{F0901AD5-268E-46BC-9C86-F9BEEFB5227B}" destId="{D89F3F60-43E0-4C85-B085-5EA193BD1E30}" srcOrd="9" destOrd="0" parTransId="{7BD54384-F2A3-4341-9E3F-F3F195F754EA}" sibTransId="{5F2D8036-425B-4BAA-91DD-EAD52B365AFE}"/>
    <dgm:cxn modelId="{8F5AF05D-8DE7-49C5-978D-1DED8EE039E1}" type="presOf" srcId="{8FC47705-2A13-4BB2-84FC-58517BCE85A4}" destId="{6CD9E131-7AEC-443E-B25D-2FAD15B8684A}" srcOrd="0" destOrd="3" presId="urn:microsoft.com/office/officeart/2005/8/layout/hList6"/>
    <dgm:cxn modelId="{61126509-4A2D-49F5-8D95-C9B1852E511D}" type="presOf" srcId="{49DE8CFD-9108-42AE-B1B1-5C797AFA5DBA}" destId="{2A2A462C-310E-4B61-B57D-BE0F1C3ECC46}" srcOrd="0" destOrd="6" presId="urn:microsoft.com/office/officeart/2005/8/layout/hList6"/>
    <dgm:cxn modelId="{7B42D04B-8DE8-4E32-90AF-46DCAA6B3949}" type="presOf" srcId="{D89F3F60-43E0-4C85-B085-5EA193BD1E30}" destId="{2A2A462C-310E-4B61-B57D-BE0F1C3ECC46}" srcOrd="0" destOrd="10" presId="urn:microsoft.com/office/officeart/2005/8/layout/hList6"/>
    <dgm:cxn modelId="{EB1F3398-7466-43E2-9345-D69A303BAD3C}" srcId="{6391A2C8-A92C-4120-BDDA-A7E72C6B4EE3}" destId="{6E0EA171-7972-4D47-BE4C-5E6A4FB03333}" srcOrd="0" destOrd="0" parTransId="{473AB4CD-1788-41B6-A7DB-7B67DC3D55DE}" sibTransId="{EC194708-17E9-43F4-AEEF-3E0949647CE6}"/>
    <dgm:cxn modelId="{1DE36EAE-AB1C-4CFE-9299-9C5D05553969}" srcId="{1CF2A9B0-9601-4934-AE5F-B73A97CA2C44}" destId="{6391A2C8-A92C-4120-BDDA-A7E72C6B4EE3}" srcOrd="0" destOrd="0" parTransId="{0B3C2EDD-AE39-43FE-8236-D4EF4A088D58}" sibTransId="{86354D7B-A18C-47ED-9610-BEC516C3A418}"/>
    <dgm:cxn modelId="{89CB6343-A727-4AE4-B673-78FDEF932E41}" type="presOf" srcId="{1CF2A9B0-9601-4934-AE5F-B73A97CA2C44}" destId="{08C32FEE-B2CF-4500-B150-86E852BEEC60}" srcOrd="0" destOrd="0" presId="urn:microsoft.com/office/officeart/2005/8/layout/hList6"/>
    <dgm:cxn modelId="{C3F00236-2D6A-45BD-A5EC-A8FC26DC8947}" type="presOf" srcId="{6391A2C8-A92C-4120-BDDA-A7E72C6B4EE3}" destId="{573D36CF-3851-42F8-AF0E-316D940FB146}" srcOrd="0" destOrd="0" presId="urn:microsoft.com/office/officeart/2005/8/layout/hList6"/>
    <dgm:cxn modelId="{793101CE-A051-4A14-979E-48C36D760D2C}" type="presOf" srcId="{092EA501-0EB7-4C11-8856-03F3803E97D1}" destId="{6CD9E131-7AEC-443E-B25D-2FAD15B8684A}" srcOrd="0" destOrd="5" presId="urn:microsoft.com/office/officeart/2005/8/layout/hList6"/>
    <dgm:cxn modelId="{A999FE4D-4803-4CBA-B313-92F55EA074CE}" srcId="{F0901AD5-268E-46BC-9C86-F9BEEFB5227B}" destId="{4B11DCE4-780A-408D-B9DD-81F22E666D2C}" srcOrd="7" destOrd="0" parTransId="{8F3424DC-7AE2-477F-8EE9-563B9D3730A7}" sibTransId="{5B49C114-1111-4183-A698-F9BE9DB1F2C6}"/>
    <dgm:cxn modelId="{7634322A-52D7-4334-9069-A3A2BDC48565}" srcId="{1CF2A9B0-9601-4934-AE5F-B73A97CA2C44}" destId="{F0901AD5-268E-46BC-9C86-F9BEEFB5227B}" srcOrd="1" destOrd="0" parTransId="{49DDFF20-4A6F-4C82-B181-FE0FEFC9B192}" sibTransId="{EBBC5A0A-3A21-4374-9FB8-CB89EFCD1736}"/>
    <dgm:cxn modelId="{61429747-F214-43BB-93AC-82B77296EF91}" type="presOf" srcId="{FE00CCC1-A402-4874-B8BD-28593D1655ED}" destId="{2A2A462C-310E-4B61-B57D-BE0F1C3ECC46}" srcOrd="0" destOrd="11" presId="urn:microsoft.com/office/officeart/2005/8/layout/hList6"/>
    <dgm:cxn modelId="{9E4F8907-D835-4094-BE3F-09D15E6EDC44}" srcId="{F0901AD5-268E-46BC-9C86-F9BEEFB5227B}" destId="{49DE8CFD-9108-42AE-B1B1-5C797AFA5DBA}" srcOrd="5" destOrd="0" parTransId="{E7AB91E7-B30B-4D95-B8BC-B33B1EB3CD73}" sibTransId="{1AA2DE67-4B9C-4E1A-B2E0-0D5389C4FB4D}"/>
    <dgm:cxn modelId="{8FF7B4A1-0E06-4136-9D31-6B5835973F1F}" type="presOf" srcId="{448491FF-E349-4747-81AF-8A285E7808E8}" destId="{2A2A462C-310E-4B61-B57D-BE0F1C3ECC46}" srcOrd="0" destOrd="5" presId="urn:microsoft.com/office/officeart/2005/8/layout/hList6"/>
    <dgm:cxn modelId="{42364E4F-8C6B-484D-BDF5-65C5DCF2C278}" type="presOf" srcId="{F283CFAB-6714-450B-9173-F6A6E88FA37B}" destId="{2A2A462C-310E-4B61-B57D-BE0F1C3ECC46}" srcOrd="0" destOrd="3" presId="urn:microsoft.com/office/officeart/2005/8/layout/hList6"/>
    <dgm:cxn modelId="{3349CCA4-25E8-4644-960E-BB10A325F060}" srcId="{C2185735-A745-430E-A4A4-051CFE83E9F6}" destId="{C7B8EE04-8F49-49A1-A12C-417AD6D62849}" srcOrd="5" destOrd="0" parTransId="{668B17CE-042C-46C4-AC48-A846E76EF729}" sibTransId="{3C570928-95CA-428A-A975-9AA9E3B920FF}"/>
    <dgm:cxn modelId="{59C7F0E1-FB4A-4BD8-B5BC-1866B211F88B}" type="presOf" srcId="{50EDBCD6-DC8F-4833-9B08-DA1F9C89BB02}" destId="{2A2A462C-310E-4B61-B57D-BE0F1C3ECC46}" srcOrd="0" destOrd="4" presId="urn:microsoft.com/office/officeart/2005/8/layout/hList6"/>
    <dgm:cxn modelId="{0CE9A593-CF3D-46E0-A074-5341B78D4871}" type="presOf" srcId="{F0901AD5-268E-46BC-9C86-F9BEEFB5227B}" destId="{2A2A462C-310E-4B61-B57D-BE0F1C3ECC46}" srcOrd="0" destOrd="0" presId="urn:microsoft.com/office/officeart/2005/8/layout/hList6"/>
    <dgm:cxn modelId="{F2FD631A-5637-4208-B9EC-450DA5D5D427}" srcId="{F0901AD5-268E-46BC-9C86-F9BEEFB5227B}" destId="{A6815A26-B06A-411D-B0FC-AC1121432EAE}" srcOrd="8" destOrd="0" parTransId="{C44D2084-2F50-42D3-95F1-F611112521AE}" sibTransId="{B0953EC7-2C5C-43D9-855F-0473857E6269}"/>
    <dgm:cxn modelId="{E5244328-43FD-44D8-92A8-4E8E1355FDC0}" srcId="{6391A2C8-A92C-4120-BDDA-A7E72C6B4EE3}" destId="{7D451E4E-842F-4AB5-B644-B149BC8139CE}" srcOrd="3" destOrd="0" parTransId="{F8E7014F-0271-4E0D-B12D-747F6F2DD63A}" sibTransId="{11F374B7-E260-4EA4-B670-6B8C848D6FE5}"/>
    <dgm:cxn modelId="{52F3561D-83B3-42B3-B375-B8AF9E871541}" type="presOf" srcId="{7D451E4E-842F-4AB5-B644-B149BC8139CE}" destId="{573D36CF-3851-42F8-AF0E-316D940FB146}" srcOrd="0" destOrd="4" presId="urn:microsoft.com/office/officeart/2005/8/layout/hList6"/>
    <dgm:cxn modelId="{9A8E8A63-C7AC-40AF-BBAF-92D95D726B6B}" type="presOf" srcId="{C7B8EE04-8F49-49A1-A12C-417AD6D62849}" destId="{6CD9E131-7AEC-443E-B25D-2FAD15B8684A}" srcOrd="0" destOrd="6" presId="urn:microsoft.com/office/officeart/2005/8/layout/hList6"/>
    <dgm:cxn modelId="{21246551-1AED-4D69-9FFF-21F5A2982C1B}" type="presOf" srcId="{3FF36702-69DF-4183-AEB1-7A63E8835853}" destId="{6CD9E131-7AEC-443E-B25D-2FAD15B8684A}" srcOrd="0" destOrd="2" presId="urn:microsoft.com/office/officeart/2005/8/layout/hList6"/>
    <dgm:cxn modelId="{4D8D5CE6-FEFD-46C8-9ACC-F25E653ECDF2}" type="presOf" srcId="{B85B8924-EB00-4AAA-9F64-727B76F2357F}" destId="{573D36CF-3851-42F8-AF0E-316D940FB146}" srcOrd="0" destOrd="2" presId="urn:microsoft.com/office/officeart/2005/8/layout/hList6"/>
    <dgm:cxn modelId="{BBDB548A-35BA-42A7-A4B8-E3C70203A5FB}" srcId="{F0901AD5-268E-46BC-9C86-F9BEEFB5227B}" destId="{F2E15A70-3BAF-496A-BE5B-0D001814D622}" srcOrd="6" destOrd="0" parTransId="{22AA6476-884B-488F-8F6E-E30854F8F16F}" sibTransId="{B2659A83-67A1-4C18-9DEF-C67E947F778F}"/>
    <dgm:cxn modelId="{7D8C11FA-A822-47F8-8B24-F6886DF74F27}" type="presOf" srcId="{F2E15A70-3BAF-496A-BE5B-0D001814D622}" destId="{2A2A462C-310E-4B61-B57D-BE0F1C3ECC46}" srcOrd="0" destOrd="7" presId="urn:microsoft.com/office/officeart/2005/8/layout/hList6"/>
    <dgm:cxn modelId="{8C82CCAF-4C1D-4FEA-BE3A-9FDAF6E15EE1}" type="presOf" srcId="{EFB1B76D-E3FD-4A1F-8841-CE5C6169EBAF}" destId="{2A2A462C-310E-4B61-B57D-BE0F1C3ECC46}" srcOrd="0" destOrd="1" presId="urn:microsoft.com/office/officeart/2005/8/layout/hList6"/>
    <dgm:cxn modelId="{C9D86828-9422-4C1F-B591-A9B525AD8B25}" srcId="{F0901AD5-268E-46BC-9C86-F9BEEFB5227B}" destId="{F283CFAB-6714-450B-9173-F6A6E88FA37B}" srcOrd="2" destOrd="0" parTransId="{6544B24C-4AC5-4FBC-8C45-6BE0DF3F7000}" sibTransId="{29CD89A0-21AC-46AB-9B62-F9D907B1658B}"/>
    <dgm:cxn modelId="{49943ACC-208B-4797-A4E3-FB173C23FEC7}" srcId="{1CF2A9B0-9601-4934-AE5F-B73A97CA2C44}" destId="{C2185735-A745-430E-A4A4-051CFE83E9F6}" srcOrd="2" destOrd="0" parTransId="{8A7FCCF4-E1ED-4CD3-95C1-2557F0FF0763}" sibTransId="{8D610674-8E28-4AC9-A8C2-F3F9DC1CE0DF}"/>
    <dgm:cxn modelId="{09EF6297-410B-4CDD-9CF5-90CD5C572C8E}" srcId="{F0901AD5-268E-46BC-9C86-F9BEEFB5227B}" destId="{448491FF-E349-4747-81AF-8A285E7808E8}" srcOrd="4" destOrd="0" parTransId="{763AFA2D-56A2-42E1-907C-4C14CC55E4CE}" sibTransId="{EE09F2DD-B419-4B8C-B80D-A8B85953E0D3}"/>
    <dgm:cxn modelId="{705D2126-7E00-4B42-98FE-6597023BC737}" srcId="{C2185735-A745-430E-A4A4-051CFE83E9F6}" destId="{D2716958-59DC-44B7-9A2B-2F374E8EBBB9}" srcOrd="3" destOrd="0" parTransId="{3E85439A-30E4-4BEB-8C02-9B372F50878A}" sibTransId="{D8080DA2-FE20-413C-9F7B-E79C79C526BF}"/>
    <dgm:cxn modelId="{774B4AC3-1CF2-4475-9299-8719FD6FB34D}" type="presOf" srcId="{A8DEB2D3-07E3-4CFA-90A5-CEBCAC61954A}" destId="{6CD9E131-7AEC-443E-B25D-2FAD15B8684A}" srcOrd="0" destOrd="1" presId="urn:microsoft.com/office/officeart/2005/8/layout/hList6"/>
    <dgm:cxn modelId="{E4E65E4B-109D-4853-9624-003409CE1511}" type="presOf" srcId="{6E0EA171-7972-4D47-BE4C-5E6A4FB03333}" destId="{573D36CF-3851-42F8-AF0E-316D940FB146}" srcOrd="0" destOrd="1" presId="urn:microsoft.com/office/officeart/2005/8/layout/hList6"/>
    <dgm:cxn modelId="{C6C5FD2F-71D5-455A-8BFB-09299EBF5E70}" type="presOf" srcId="{4B11DCE4-780A-408D-B9DD-81F22E666D2C}" destId="{2A2A462C-310E-4B61-B57D-BE0F1C3ECC46}" srcOrd="0" destOrd="8" presId="urn:microsoft.com/office/officeart/2005/8/layout/hList6"/>
    <dgm:cxn modelId="{26983373-937C-4F61-B68E-62F5027B4024}" type="presOf" srcId="{D2716958-59DC-44B7-9A2B-2F374E8EBBB9}" destId="{6CD9E131-7AEC-443E-B25D-2FAD15B8684A}" srcOrd="0" destOrd="4" presId="urn:microsoft.com/office/officeart/2005/8/layout/hList6"/>
    <dgm:cxn modelId="{25710E6A-6655-435D-A72E-DE57C45EF190}" srcId="{F0901AD5-268E-46BC-9C86-F9BEEFB5227B}" destId="{B66F8BDE-0E96-49EF-924F-7066ED866AFE}" srcOrd="1" destOrd="0" parTransId="{4B9D48AC-9848-4C7E-A655-8426504B93F9}" sibTransId="{141A1B84-C5DE-49E0-8861-1A97C98B6387}"/>
    <dgm:cxn modelId="{9EB5080D-64D6-43D9-8318-31DCCC9D2EF5}" type="presParOf" srcId="{08C32FEE-B2CF-4500-B150-86E852BEEC60}" destId="{573D36CF-3851-42F8-AF0E-316D940FB146}" srcOrd="0" destOrd="0" presId="urn:microsoft.com/office/officeart/2005/8/layout/hList6"/>
    <dgm:cxn modelId="{23CB26B4-D95B-4263-AFCE-018477FC2223}" type="presParOf" srcId="{08C32FEE-B2CF-4500-B150-86E852BEEC60}" destId="{F14E9F04-0200-44CA-8B8E-AE969CEF45C2}" srcOrd="1" destOrd="0" presId="urn:microsoft.com/office/officeart/2005/8/layout/hList6"/>
    <dgm:cxn modelId="{347A37AF-7682-431A-AD02-BE6C7814A078}" type="presParOf" srcId="{08C32FEE-B2CF-4500-B150-86E852BEEC60}" destId="{2A2A462C-310E-4B61-B57D-BE0F1C3ECC46}" srcOrd="2" destOrd="0" presId="urn:microsoft.com/office/officeart/2005/8/layout/hList6"/>
    <dgm:cxn modelId="{C676F1C1-DDCB-4760-AFF4-5691819527EB}" type="presParOf" srcId="{08C32FEE-B2CF-4500-B150-86E852BEEC60}" destId="{908C7E05-E5F8-4021-87A4-47679DAF57D3}" srcOrd="3" destOrd="0" presId="urn:microsoft.com/office/officeart/2005/8/layout/hList6"/>
    <dgm:cxn modelId="{3DB8732A-D23D-41C3-95A6-A717848CDCE1}" type="presParOf" srcId="{08C32FEE-B2CF-4500-B150-86E852BEEC60}" destId="{6CD9E131-7AEC-443E-B25D-2FAD15B8684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9FC5D-8DEE-4FCC-BE3C-F2D97EC5983D}">
      <dsp:nvSpPr>
        <dsp:cNvPr id="0" name=""/>
        <dsp:cNvSpPr/>
      </dsp:nvSpPr>
      <dsp:spPr>
        <a:xfrm>
          <a:off x="-5575196" y="-853989"/>
          <a:ext cx="6641640" cy="6641640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19B90-45E6-4726-959F-456D5047F9A3}">
      <dsp:nvSpPr>
        <dsp:cNvPr id="0" name=""/>
        <dsp:cNvSpPr/>
      </dsp:nvSpPr>
      <dsp:spPr>
        <a:xfrm>
          <a:off x="346096" y="224284"/>
          <a:ext cx="8709958" cy="4483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89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Apertura comercial incipiente, nace la OMC y se promueve la Ronda de Doha sobre subsidios agrícolas </a:t>
          </a:r>
        </a:p>
      </dsp:txBody>
      <dsp:txXfrm>
        <a:off x="346096" y="224284"/>
        <a:ext cx="8709958" cy="448371"/>
      </dsp:txXfrm>
    </dsp:sp>
    <dsp:sp modelId="{13E3AEA8-0B86-47CF-A39D-BFE9FD5CF35B}">
      <dsp:nvSpPr>
        <dsp:cNvPr id="0" name=""/>
        <dsp:cNvSpPr/>
      </dsp:nvSpPr>
      <dsp:spPr>
        <a:xfrm>
          <a:off x="65864" y="168237"/>
          <a:ext cx="560463" cy="5604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A1DFC-7F95-468B-B0A5-29829C5F92F6}">
      <dsp:nvSpPr>
        <dsp:cNvPr id="0" name=""/>
        <dsp:cNvSpPr/>
      </dsp:nvSpPr>
      <dsp:spPr>
        <a:xfrm>
          <a:off x="752136" y="897235"/>
          <a:ext cx="8303918" cy="4483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89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Retiro de las estructuras de soporte del Estado para el Campo</a:t>
          </a:r>
        </a:p>
      </dsp:txBody>
      <dsp:txXfrm>
        <a:off x="752136" y="897235"/>
        <a:ext cx="8303918" cy="448371"/>
      </dsp:txXfrm>
    </dsp:sp>
    <dsp:sp modelId="{75D278A0-57A0-47EE-B062-2FE67476B2C8}">
      <dsp:nvSpPr>
        <dsp:cNvPr id="0" name=""/>
        <dsp:cNvSpPr/>
      </dsp:nvSpPr>
      <dsp:spPr>
        <a:xfrm>
          <a:off x="471904" y="841189"/>
          <a:ext cx="560463" cy="5604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4B522-EEFA-4B6E-BC30-80EB3BA04DCB}">
      <dsp:nvSpPr>
        <dsp:cNvPr id="0" name=""/>
        <dsp:cNvSpPr/>
      </dsp:nvSpPr>
      <dsp:spPr>
        <a:xfrm>
          <a:off x="927368" y="1560712"/>
          <a:ext cx="8081409" cy="4483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89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Crispación social, que da salida parcial a la inconformidad mediante el Acuerdo Nacional para el Campo</a:t>
          </a:r>
        </a:p>
      </dsp:txBody>
      <dsp:txXfrm>
        <a:off x="927368" y="1560712"/>
        <a:ext cx="8081409" cy="448371"/>
      </dsp:txXfrm>
    </dsp:sp>
    <dsp:sp modelId="{A14EE84B-7DB0-48FB-82CE-6F31372C36BF}">
      <dsp:nvSpPr>
        <dsp:cNvPr id="0" name=""/>
        <dsp:cNvSpPr/>
      </dsp:nvSpPr>
      <dsp:spPr>
        <a:xfrm>
          <a:off x="694412" y="1513647"/>
          <a:ext cx="560463" cy="5604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2A451C-D253-438B-A14A-F3E3131FDDB2}">
      <dsp:nvSpPr>
        <dsp:cNvPr id="0" name=""/>
        <dsp:cNvSpPr/>
      </dsp:nvSpPr>
      <dsp:spPr>
        <a:xfrm>
          <a:off x="1045689" y="2242644"/>
          <a:ext cx="8010365" cy="4483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89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Se promulga la Ley de Desarrollo Rural Sustentable después de un complejo periodo de discusión </a:t>
          </a:r>
        </a:p>
      </dsp:txBody>
      <dsp:txXfrm>
        <a:off x="1045689" y="2242644"/>
        <a:ext cx="8010365" cy="448371"/>
      </dsp:txXfrm>
    </dsp:sp>
    <dsp:sp modelId="{0FD7A609-34B6-4305-9813-AC52E5BD46AC}">
      <dsp:nvSpPr>
        <dsp:cNvPr id="0" name=""/>
        <dsp:cNvSpPr/>
      </dsp:nvSpPr>
      <dsp:spPr>
        <a:xfrm>
          <a:off x="765457" y="2186598"/>
          <a:ext cx="560463" cy="5604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2ABABC-12C7-48E1-AD2D-6A511A00BA43}">
      <dsp:nvSpPr>
        <dsp:cNvPr id="0" name=""/>
        <dsp:cNvSpPr/>
      </dsp:nvSpPr>
      <dsp:spPr>
        <a:xfrm>
          <a:off x="974644" y="2915596"/>
          <a:ext cx="8081409" cy="4483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89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Se constituye el Consejo Mexicano de Desarrollo Rural Sustentable, se avanza en la constitución de los Consejos Estatales de Desarrollo Rural Sustentable y se llegan a constituir hasta 450 Consejos Municipales </a:t>
          </a:r>
        </a:p>
      </dsp:txBody>
      <dsp:txXfrm>
        <a:off x="974644" y="2915596"/>
        <a:ext cx="8081409" cy="448371"/>
      </dsp:txXfrm>
    </dsp:sp>
    <dsp:sp modelId="{A6DABB80-6AAB-44DE-8FCE-0CF90B20881B}">
      <dsp:nvSpPr>
        <dsp:cNvPr id="0" name=""/>
        <dsp:cNvSpPr/>
      </dsp:nvSpPr>
      <dsp:spPr>
        <a:xfrm>
          <a:off x="694412" y="2859549"/>
          <a:ext cx="560463" cy="5604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8C7A0-920F-4163-87BE-9F3348F78F67}">
      <dsp:nvSpPr>
        <dsp:cNvPr id="0" name=""/>
        <dsp:cNvSpPr/>
      </dsp:nvSpPr>
      <dsp:spPr>
        <a:xfrm>
          <a:off x="752136" y="3588054"/>
          <a:ext cx="8303918" cy="4483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89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Del 2001-2006 Se avanza en la constitución de los Servicios previstos en la LDRS, se establecen parte de los Sistemas así como de los Sistemas Producto</a:t>
          </a:r>
        </a:p>
      </dsp:txBody>
      <dsp:txXfrm>
        <a:off x="752136" y="3588054"/>
        <a:ext cx="8303918" cy="448371"/>
      </dsp:txXfrm>
    </dsp:sp>
    <dsp:sp modelId="{4E1F80DA-18AE-47A9-BD54-A8FD853EAF62}">
      <dsp:nvSpPr>
        <dsp:cNvPr id="0" name=""/>
        <dsp:cNvSpPr/>
      </dsp:nvSpPr>
      <dsp:spPr>
        <a:xfrm>
          <a:off x="471904" y="3532007"/>
          <a:ext cx="560463" cy="5604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B60C9-8F8F-42D5-82DF-904D965F2A17}">
      <dsp:nvSpPr>
        <dsp:cNvPr id="0" name=""/>
        <dsp:cNvSpPr/>
      </dsp:nvSpPr>
      <dsp:spPr>
        <a:xfrm>
          <a:off x="346096" y="4261005"/>
          <a:ext cx="8709958" cy="4483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89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Del 2006-2018 ya no se avanza en la instrumentación, el PEC se orienta más a programas sociales y se pierde el enfoque productivo, territorial y federalista de la misma LDRS</a:t>
          </a:r>
          <a:endParaRPr lang="es-ES" sz="1200" kern="1200" dirty="0"/>
        </a:p>
      </dsp:txBody>
      <dsp:txXfrm>
        <a:off x="346096" y="4261005"/>
        <a:ext cx="8709958" cy="448371"/>
      </dsp:txXfrm>
    </dsp:sp>
    <dsp:sp modelId="{1184C23A-CAF9-4FA0-A341-859D3593F5DD}">
      <dsp:nvSpPr>
        <dsp:cNvPr id="0" name=""/>
        <dsp:cNvSpPr/>
      </dsp:nvSpPr>
      <dsp:spPr>
        <a:xfrm>
          <a:off x="65864" y="4204959"/>
          <a:ext cx="560463" cy="5604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D36CF-3851-42F8-AF0E-316D940FB146}">
      <dsp:nvSpPr>
        <dsp:cNvPr id="0" name=""/>
        <dsp:cNvSpPr/>
      </dsp:nvSpPr>
      <dsp:spPr>
        <a:xfrm rot="16200000">
          <a:off x="-1502816" y="1504210"/>
          <a:ext cx="6631709" cy="362328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4143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Entorno de las políticas publicas </a:t>
          </a:r>
          <a:r>
            <a:rPr lang="es-ES" sz="1600" kern="1200" dirty="0" smtClean="0"/>
            <a:t>2019-2050</a:t>
          </a:r>
          <a:endParaRPr lang="es-E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/>
            <a:t>Las Políticas Publicas tienen un horizonte al 2050 </a:t>
          </a:r>
          <a:r>
            <a:rPr lang="es-MX" sz="1200" kern="1200" dirty="0" smtClean="0"/>
            <a:t>(producción-población-consumo</a:t>
          </a:r>
          <a:r>
            <a:rPr lang="es-MX" sz="1200" kern="1200" dirty="0"/>
            <a:t>)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/>
            <a:t>Objetivos del Desarrollo Sostenible al 2030 (eliminación de la pobreza extrema)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/>
            <a:t>Pacto de Paris en torno al Cambio </a:t>
          </a:r>
          <a:r>
            <a:rPr lang="es-MX" sz="1200" kern="1200" dirty="0" err="1"/>
            <a:t>Climatico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/>
            <a:t>T-MEC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/>
            <a:t>TPP-11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Estamos ante un mundo más integrado, el cambio tecnológico es determinante para la agricultura del siglo XXI y avanzar hacia un manejo mas sustentable del suelo y agua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El componente nutricional es clave ante el crecimiento preocupante de la obesidad infantil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/>
            <a:t>Lo anterior se traduce en una mayor exigencia a las políticas publicas y fomento a la inversión productiva </a:t>
          </a:r>
        </a:p>
      </dsp:txBody>
      <dsp:txXfrm rot="5400000">
        <a:off x="1394" y="1326342"/>
        <a:ext cx="3623288" cy="3979025"/>
      </dsp:txXfrm>
    </dsp:sp>
    <dsp:sp modelId="{2A2A462C-310E-4B61-B57D-BE0F1C3ECC46}">
      <dsp:nvSpPr>
        <dsp:cNvPr id="0" name=""/>
        <dsp:cNvSpPr/>
      </dsp:nvSpPr>
      <dsp:spPr>
        <a:xfrm rot="16200000">
          <a:off x="2392218" y="1504210"/>
          <a:ext cx="6631709" cy="3623288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4143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Riesgos Globales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/>
            <a:t>Gobernanza e Institucionalidad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/>
            <a:t>Migración Forzada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/>
            <a:t>Medio Ambiente, perdida de biodiversidad, crisis del agua, eventos extremos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/>
            <a:t>Desaceleración económica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/>
            <a:t> Proteccionismo y guerras comerciales.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/>
            <a:t>México mantiene superávit comercial, las exportaciones crecen a tasas por arriba de la inflación que favorecen a un sector relativamente pequeño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/>
            <a:t>En contraparte la tendencia en la disminución de la pobreza extrema desciende, es de las mas bajas en América Latina, se abre la brecha de la desigualdad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kern="1200" dirty="0"/>
        </a:p>
      </dsp:txBody>
      <dsp:txXfrm rot="5400000">
        <a:off x="3896428" y="1326342"/>
        <a:ext cx="3623288" cy="3979025"/>
      </dsp:txXfrm>
    </dsp:sp>
    <dsp:sp modelId="{6CD9E131-7AEC-443E-B25D-2FAD15B8684A}">
      <dsp:nvSpPr>
        <dsp:cNvPr id="0" name=""/>
        <dsp:cNvSpPr/>
      </dsp:nvSpPr>
      <dsp:spPr>
        <a:xfrm rot="16200000">
          <a:off x="6287253" y="1504210"/>
          <a:ext cx="6631709" cy="3623288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4143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Riesgos Locales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err="1"/>
            <a:t>Migracion</a:t>
          </a:r>
          <a:r>
            <a:rPr lang="es-ES" sz="1200" kern="1200" dirty="0"/>
            <a:t> Forzada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/>
            <a:t>Bajo crecimiento del mercado interno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err="1"/>
            <a:t>Desaceleracion</a:t>
          </a:r>
          <a:r>
            <a:rPr lang="es-ES" sz="1200" kern="1200" dirty="0"/>
            <a:t> económica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/>
            <a:t>Incertidumbre para la inversión productiva de largo plazo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/>
            <a:t>Contracción del gasto publico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/>
            <a:t>Incremento de la Desigualdad social y de genero en el medio rural, acceso a la tierra, servicios y satisfactores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err="1"/>
            <a:t>Concentracion</a:t>
          </a:r>
          <a:r>
            <a:rPr lang="es-ES" sz="1200" kern="1200" dirty="0"/>
            <a:t> del ingreso y mercados oligopólicos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/>
            <a:t>Falla del Sistema Financiero Rural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err="1"/>
            <a:t>Debil</a:t>
          </a:r>
          <a:r>
            <a:rPr lang="es-ES" sz="1200" kern="1200" dirty="0"/>
            <a:t> </a:t>
          </a:r>
          <a:r>
            <a:rPr lang="es-ES" sz="1200" kern="1200" dirty="0" err="1"/>
            <a:t>partiapcion</a:t>
          </a:r>
          <a:r>
            <a:rPr lang="es-ES" sz="1200" kern="1200" dirty="0"/>
            <a:t> de las organizaciones sociales en la Seguridad y </a:t>
          </a:r>
          <a:r>
            <a:rPr lang="es-ES" sz="1200" kern="1200" dirty="0" err="1"/>
            <a:t>autosuiciencia</a:t>
          </a:r>
          <a:r>
            <a:rPr lang="es-ES" sz="1200" kern="1200" dirty="0"/>
            <a:t> alimentaria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/>
            <a:t>Empleo y generación de ingresos son fundamentales, a través </a:t>
          </a:r>
          <a:r>
            <a:rPr lang="es-ES" sz="1200" kern="1200" dirty="0" smtClean="0"/>
            <a:t>de la </a:t>
          </a:r>
          <a:r>
            <a:rPr lang="es-ES" sz="1200" kern="1200" dirty="0"/>
            <a:t>inversión productiva y la </a:t>
          </a:r>
          <a:r>
            <a:rPr lang="es-ES" sz="1200" kern="1200" dirty="0" err="1"/>
            <a:t>particpacion</a:t>
          </a:r>
          <a:r>
            <a:rPr lang="es-ES" sz="1200" kern="1200" dirty="0"/>
            <a:t> organizada, necesario crecimiento del </a:t>
          </a:r>
          <a:r>
            <a:rPr lang="es-ES" sz="1200" kern="1200" dirty="0" smtClean="0"/>
            <a:t>mercado </a:t>
          </a:r>
          <a:r>
            <a:rPr lang="es-ES" sz="1200" kern="1200" dirty="0"/>
            <a:t>interno, que incida en los territorios </a:t>
          </a:r>
          <a:r>
            <a:rPr lang="es-ES" sz="1200" kern="1200" dirty="0" smtClean="0"/>
            <a:t>rurales, desarrollo de mercados regionales</a:t>
          </a:r>
          <a:endParaRPr lang="es-ES" sz="1200" kern="1200" dirty="0"/>
        </a:p>
      </dsp:txBody>
      <dsp:txXfrm rot="5400000">
        <a:off x="7791463" y="1326342"/>
        <a:ext cx="3623288" cy="39790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BFCD9-A76D-5747-B37E-6FB8D126A2CA}">
      <dsp:nvSpPr>
        <dsp:cNvPr id="0" name=""/>
        <dsp:cNvSpPr/>
      </dsp:nvSpPr>
      <dsp:spPr>
        <a:xfrm>
          <a:off x="-7734516" y="-1181798"/>
          <a:ext cx="9203124" cy="9203124"/>
        </a:xfrm>
        <a:prstGeom prst="blockArc">
          <a:avLst>
            <a:gd name="adj1" fmla="val 18900000"/>
            <a:gd name="adj2" fmla="val 2700000"/>
            <a:gd name="adj3" fmla="val 235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05DE7-BE81-4B0D-BF69-09572A335D2F}">
      <dsp:nvSpPr>
        <dsp:cNvPr id="0" name=""/>
        <dsp:cNvSpPr/>
      </dsp:nvSpPr>
      <dsp:spPr>
        <a:xfrm>
          <a:off x="641013" y="427333"/>
          <a:ext cx="8893491" cy="8552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8826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El Desarrollo Rural es una asignatura local, la diversidad social y productiva del País aunado a la diversidad climática deben motivar políticas e instrumentos diferenciados y claramente focalizados. Orientados al desarrollo del capital social, en un modelo inclusivo, territorial, fortaleciendo las cadenas de valor y con responsabilidad ambiental, donde el cooperativismo sea uno de los ejes de la </a:t>
          </a:r>
          <a:r>
            <a:rPr lang="es-ES" sz="1100" kern="1200" dirty="0" err="1"/>
            <a:t>Transformacion</a:t>
          </a:r>
          <a:endParaRPr lang="es-ES" sz="1100" kern="1200" dirty="0"/>
        </a:p>
      </dsp:txBody>
      <dsp:txXfrm>
        <a:off x="641013" y="427333"/>
        <a:ext cx="8893491" cy="855214"/>
      </dsp:txXfrm>
    </dsp:sp>
    <dsp:sp modelId="{E6045011-98AD-264F-BC2D-E8FECE0888D7}">
      <dsp:nvSpPr>
        <dsp:cNvPr id="0" name=""/>
        <dsp:cNvSpPr/>
      </dsp:nvSpPr>
      <dsp:spPr>
        <a:xfrm>
          <a:off x="106504" y="320431"/>
          <a:ext cx="1069018" cy="10690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B3E6E8-5E0A-4352-B1E7-B30E966EBAF8}">
      <dsp:nvSpPr>
        <dsp:cNvPr id="0" name=""/>
        <dsp:cNvSpPr/>
      </dsp:nvSpPr>
      <dsp:spPr>
        <a:xfrm>
          <a:off x="1253835" y="1709744"/>
          <a:ext cx="8280669" cy="8552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8826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La visión sectorial del gasto publico, ha limitado severamente el desarrollo de los territorios rurales, donde deben articularse y complementarse los esfuerzos entre Estados y Federación, la visión sectorial y centralizada del gasto publico no incide en indicadores fundamentales; prevalece la </a:t>
          </a:r>
          <a:r>
            <a:rPr lang="es-ES" sz="1100" kern="1200" dirty="0" err="1"/>
            <a:t>desasociación</a:t>
          </a:r>
          <a:r>
            <a:rPr lang="es-ES" sz="1100" kern="1200" dirty="0"/>
            <a:t>, ausencia del financiamiento y perdida de Bienestar, Debe prevalecer la visión territorial sobre la sectorial para darle soporte al desarrollo rural integral </a:t>
          </a:r>
        </a:p>
      </dsp:txBody>
      <dsp:txXfrm>
        <a:off x="1253835" y="1709744"/>
        <a:ext cx="8280669" cy="855214"/>
      </dsp:txXfrm>
    </dsp:sp>
    <dsp:sp modelId="{2F9B7750-5088-9342-9828-DE7FA7CFB8BE}">
      <dsp:nvSpPr>
        <dsp:cNvPr id="0" name=""/>
        <dsp:cNvSpPr/>
      </dsp:nvSpPr>
      <dsp:spPr>
        <a:xfrm>
          <a:off x="719326" y="1602843"/>
          <a:ext cx="1069018" cy="10690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AC77ED-CE91-456A-97FC-F6219744098C}">
      <dsp:nvSpPr>
        <dsp:cNvPr id="0" name=""/>
        <dsp:cNvSpPr/>
      </dsp:nvSpPr>
      <dsp:spPr>
        <a:xfrm>
          <a:off x="1441922" y="2992156"/>
          <a:ext cx="8092582" cy="8552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8826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En el marco de la Ley de Planeación y de Desarrollo Rural, la planeación del gasto publico debe consolidarse a nivel nacional pero motivarse en el seno de los Estados y municipios, México requiere de un Sistema de Planeación consolidado con visión de largo plazo. Donde Productores, Cadenas de Valor y Territorios Rurales sean el centro del Modelo Transformador</a:t>
          </a:r>
        </a:p>
      </dsp:txBody>
      <dsp:txXfrm>
        <a:off x="1441922" y="2992156"/>
        <a:ext cx="8092582" cy="855214"/>
      </dsp:txXfrm>
    </dsp:sp>
    <dsp:sp modelId="{29F657B4-EA92-6645-B4AB-57D1B9D408C9}">
      <dsp:nvSpPr>
        <dsp:cNvPr id="0" name=""/>
        <dsp:cNvSpPr/>
      </dsp:nvSpPr>
      <dsp:spPr>
        <a:xfrm>
          <a:off x="907413" y="2885254"/>
          <a:ext cx="1069018" cy="10690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D35A0-E86B-4B09-81F4-FA2E5CE25085}">
      <dsp:nvSpPr>
        <dsp:cNvPr id="0" name=""/>
        <dsp:cNvSpPr/>
      </dsp:nvSpPr>
      <dsp:spPr>
        <a:xfrm>
          <a:off x="1253835" y="4274567"/>
          <a:ext cx="8280669" cy="8552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8826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La participación de las organizaciones sociales daría impulso al desarrollo productivo en los territorios rurales basados en el pequeño productor. El desarrollo productivo inclusivo y multianual son fundamento de la estrategia</a:t>
          </a:r>
          <a:endParaRPr lang="es-ES" sz="1100" kern="1200" dirty="0"/>
        </a:p>
      </dsp:txBody>
      <dsp:txXfrm>
        <a:off x="1253835" y="4274567"/>
        <a:ext cx="8280669" cy="855214"/>
      </dsp:txXfrm>
    </dsp:sp>
    <dsp:sp modelId="{0CCAA69E-96C5-4062-9717-A3F8151DE27B}">
      <dsp:nvSpPr>
        <dsp:cNvPr id="0" name=""/>
        <dsp:cNvSpPr/>
      </dsp:nvSpPr>
      <dsp:spPr>
        <a:xfrm>
          <a:off x="719326" y="4167665"/>
          <a:ext cx="1069018" cy="10690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6A2CE-DF55-481D-9ABC-506E83716FB6}">
      <dsp:nvSpPr>
        <dsp:cNvPr id="0" name=""/>
        <dsp:cNvSpPr/>
      </dsp:nvSpPr>
      <dsp:spPr>
        <a:xfrm>
          <a:off x="641013" y="5556978"/>
          <a:ext cx="8893491" cy="8552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8826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Propuesta para PEF 2020 EN EL MARCO DEL PROGRAMA ESPECIAL CONCURRENTE </a:t>
          </a:r>
        </a:p>
      </dsp:txBody>
      <dsp:txXfrm>
        <a:off x="641013" y="5556978"/>
        <a:ext cx="8893491" cy="855214"/>
      </dsp:txXfrm>
    </dsp:sp>
    <dsp:sp modelId="{05C80BAC-3973-DC4B-9861-AC520DB0A415}">
      <dsp:nvSpPr>
        <dsp:cNvPr id="0" name=""/>
        <dsp:cNvSpPr/>
      </dsp:nvSpPr>
      <dsp:spPr>
        <a:xfrm>
          <a:off x="106504" y="5450077"/>
          <a:ext cx="1069018" cy="10690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D36CF-3851-42F8-AF0E-316D940FB146}">
      <dsp:nvSpPr>
        <dsp:cNvPr id="0" name=""/>
        <dsp:cNvSpPr/>
      </dsp:nvSpPr>
      <dsp:spPr>
        <a:xfrm rot="16200000">
          <a:off x="-1605496" y="1606811"/>
          <a:ext cx="6631709" cy="341808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2078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Fortalezas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 dirty="0"/>
            <a:t>Es una Ley orientada a la Planeación, Acción concurrente y territorial</a:t>
          </a:r>
          <a:endParaRPr lang="es-E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 dirty="0"/>
            <a:t>Articula los esfuerzos del PND y los PS a través del PEC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 dirty="0"/>
            <a:t>Ciudadaniza las Políticas Publicas y promueve una RED de participación ciudadana a través del CMDRS, CEDSR, CDDRS, CMDRS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 dirty="0"/>
            <a:t>Define y Fortalece la Gobernanza e Institucionalidad, crea Organismos, Sistemas y Servicios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 dirty="0"/>
            <a:t>Mantiene un claro reflejo presupuestal (mayor de las fortalezas) a través del PEC</a:t>
          </a:r>
        </a:p>
      </dsp:txBody>
      <dsp:txXfrm rot="5400000">
        <a:off x="1316" y="1326341"/>
        <a:ext cx="3418085" cy="3979025"/>
      </dsp:txXfrm>
    </dsp:sp>
    <dsp:sp modelId="{2A2A462C-310E-4B61-B57D-BE0F1C3ECC46}">
      <dsp:nvSpPr>
        <dsp:cNvPr id="0" name=""/>
        <dsp:cNvSpPr/>
      </dsp:nvSpPr>
      <dsp:spPr>
        <a:xfrm rot="16200000">
          <a:off x="2068945" y="1606811"/>
          <a:ext cx="6631709" cy="3418085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2078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Debilidades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/>
            <a:t>El CMDRS / CEDRS son disfuncionales alejados del espíritu y esencia de la misma LDRS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/>
            <a:t>El Gobierno Federal ha mantenido un Bajo Perfil y con poca Voluntad Política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/>
            <a:t>Ausencia de Legisladores en el CMDRS que supone una de las Fortalezas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/>
            <a:t>Nivel de Representatividad cuestionable, de la sociedad y de la Autoridad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/>
            <a:t>El PEC se convirtió en un instrumento de simulación, ni Programa, ni Especial, ni Concurrente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/>
            <a:t>La LDRS se ha desactualizado y  no atiende a su entorno, mas dinámico, complejo y competitivo (ni todo el Estado ni todo el Mercado)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/>
            <a:t>Diferencias con la FARM-BILL vigencia y presupuestos multianuales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/>
            <a:t>Las Comisiones y funcionamiento del CMDRS no se apega a las disposiciones de la LDRS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/>
            <a:t>El Reglamento de la Ley no termino de darle operatividad al sentido y alcance  de las Instituciones, Organismos y Programas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/>
            <a:t>El Modelo ha fallado en impulsar la economía solidaria y cooperativa y hacer crecer el capital social, ha crecido la desigualdad y una mas </a:t>
          </a:r>
          <a:r>
            <a:rPr lang="es-ES" sz="1000" kern="1200" dirty="0" smtClean="0"/>
            <a:t>inequitativa </a:t>
          </a:r>
          <a:r>
            <a:rPr lang="es-ES" sz="1000" kern="1200" dirty="0"/>
            <a:t>distribución del ingreso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000" kern="1200" dirty="0"/>
        </a:p>
      </dsp:txBody>
      <dsp:txXfrm rot="5400000">
        <a:off x="3675757" y="1326341"/>
        <a:ext cx="3418085" cy="3979025"/>
      </dsp:txXfrm>
    </dsp:sp>
    <dsp:sp modelId="{6CD9E131-7AEC-443E-B25D-2FAD15B8684A}">
      <dsp:nvSpPr>
        <dsp:cNvPr id="0" name=""/>
        <dsp:cNvSpPr/>
      </dsp:nvSpPr>
      <dsp:spPr>
        <a:xfrm rot="16200000">
          <a:off x="5743387" y="1606811"/>
          <a:ext cx="6631709" cy="3418085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2078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Amenazas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/>
            <a:t>Aislada de su Entorno, tiende a desaparecer o a mantenerse bajo un modelo de simulación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/>
            <a:t>El CMDRS disfuncional y sin peso relativo, en su estructura desatiende las disposiciones y atribuciones de la misma LDRS (debe ser consultivo, vinculante o emitir actos de autoridad)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/>
            <a:t>No Articula, Sin </a:t>
          </a:r>
          <a:r>
            <a:rPr lang="es-ES" sz="1000" kern="1200" dirty="0" err="1"/>
            <a:t>Vision</a:t>
          </a:r>
          <a:r>
            <a:rPr lang="es-ES" sz="1000" kern="1200" dirty="0"/>
            <a:t> Territorial, Alejado de la Política Publica se convierte mas en un </a:t>
          </a:r>
          <a:r>
            <a:rPr lang="es-ES" sz="1000" kern="1200" dirty="0" smtClean="0"/>
            <a:t>instrumento </a:t>
          </a:r>
          <a:r>
            <a:rPr lang="es-ES" sz="1000" kern="1200" dirty="0" err="1"/>
            <a:t>distoricionante</a:t>
          </a:r>
          <a:r>
            <a:rPr lang="es-ES" sz="1000" kern="1200" dirty="0"/>
            <a:t> que de apoyo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/>
            <a:t>Las Organizaciones mas representativas acceden a mejores acuerdos en lo individual  que en lo </a:t>
          </a:r>
          <a:r>
            <a:rPr lang="es-ES" sz="1000" kern="1200" dirty="0" err="1"/>
            <a:t>coloectivo</a:t>
          </a:r>
          <a:r>
            <a:rPr lang="es-ES" sz="1000" kern="1200" dirty="0"/>
            <a:t>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/>
            <a:t>LA LDRS OCUPA UNA REVISION ESTRUCTURAL QUE INSERTE A LAS ACTIVIDADES RURALES EN EL MARCO DE UNA AGENDA PARA EL DESARROLLO CON VISION TERRITURIAL AL 2050</a:t>
          </a:r>
        </a:p>
      </dsp:txBody>
      <dsp:txXfrm rot="5400000">
        <a:off x="7350199" y="1326341"/>
        <a:ext cx="3418085" cy="3979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LEY DE DESARROLLO RURAL SUSTENTABLE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Y EL CONSEJO MEXICANO PARA EL DESARROLLO RURAL SUSTENTABLE OPORTUNIDADES Y AMENAZAS</a:t>
            </a:r>
          </a:p>
        </p:txBody>
      </p:sp>
    </p:spTree>
    <p:extLst>
      <p:ext uri="{BB962C8B-B14F-4D97-AF65-F5344CB8AC3E}">
        <p14:creationId xmlns:p14="http://schemas.microsoft.com/office/powerpoint/2010/main" val="158422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8"/>
            <a:ext cx="12192000" cy="686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5">
            <a:extLst>
              <a:ext uri="{FF2B5EF4-FFF2-40B4-BE49-F238E27FC236}">
                <a16:creationId xmlns:a16="http://schemas.microsoft.com/office/drawing/2014/main" id="{F7006726-52A4-D74E-AAB1-F3A54A1705E3}"/>
              </a:ext>
            </a:extLst>
          </p:cNvPr>
          <p:cNvSpPr txBox="1"/>
          <p:nvPr/>
        </p:nvSpPr>
        <p:spPr>
          <a:xfrm rot="16200000">
            <a:off x="-2650553" y="2692514"/>
            <a:ext cx="6260126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Al Bayan"/>
                <a:ea typeface="Al Bayan"/>
                <a:cs typeface="Al Bayan"/>
                <a:sym typeface="Al Bayan"/>
              </a:defRPr>
            </a:lvl1pPr>
          </a:lstStyle>
          <a:p>
            <a:r>
              <a:rPr lang="es-ES" sz="2400" dirty="0"/>
              <a:t>LDRS OPORTUNIADES Y AMENAZAS</a:t>
            </a:r>
            <a:endParaRPr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77"/>
            <a:ext cx="12192000" cy="683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5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5">
            <a:extLst>
              <a:ext uri="{FF2B5EF4-FFF2-40B4-BE49-F238E27FC236}">
                <a16:creationId xmlns:a16="http://schemas.microsoft.com/office/drawing/2014/main" id="{F7006726-52A4-D74E-AAB1-F3A54A1705E3}"/>
              </a:ext>
            </a:extLst>
          </p:cNvPr>
          <p:cNvSpPr txBox="1"/>
          <p:nvPr/>
        </p:nvSpPr>
        <p:spPr>
          <a:xfrm rot="16200000">
            <a:off x="-2650553" y="2692514"/>
            <a:ext cx="6260126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Al Bayan"/>
                <a:ea typeface="Al Bayan"/>
                <a:cs typeface="Al Bayan"/>
                <a:sym typeface="Al Bayan"/>
              </a:defRPr>
            </a:lvl1pPr>
          </a:lstStyle>
          <a:p>
            <a:r>
              <a:rPr lang="es-ES" sz="2400" dirty="0"/>
              <a:t>LDRS OPORTUNIADES Y AMENAZAS</a:t>
            </a:r>
            <a:endParaRPr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5"/>
            <a:ext cx="12191999" cy="684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98174"/>
            <a:ext cx="8596668" cy="646043"/>
          </a:xfrm>
        </p:spPr>
        <p:txBody>
          <a:bodyPr>
            <a:normAutofit/>
          </a:bodyPr>
          <a:lstStyle/>
          <a:p>
            <a:r>
              <a:rPr lang="es-MX" dirty="0" smtClean="0"/>
              <a:t>Conclusiones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Integrar equipo de trabajo con los actuales representantes que integran al CMDRS</a:t>
            </a:r>
          </a:p>
          <a:p>
            <a:r>
              <a:rPr lang="es-MX" dirty="0" smtClean="0"/>
              <a:t>Necesaria </a:t>
            </a:r>
            <a:r>
              <a:rPr lang="es-MX" dirty="0" err="1" smtClean="0"/>
              <a:t>participacion</a:t>
            </a:r>
            <a:r>
              <a:rPr lang="es-MX" dirty="0" smtClean="0"/>
              <a:t> del poder legislativo  con sus Institutos </a:t>
            </a:r>
          </a:p>
          <a:p>
            <a:r>
              <a:rPr lang="es-MX" dirty="0" smtClean="0"/>
              <a:t>Enfoque en el PEC 2019-2024</a:t>
            </a:r>
          </a:p>
          <a:p>
            <a:r>
              <a:rPr lang="es-MX" dirty="0" smtClean="0"/>
              <a:t>Agenda para la discusión 2020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Integrar equipo de trabajo con las representaciones sectoriales que promuevan el Consejo para la 4T</a:t>
            </a:r>
          </a:p>
          <a:p>
            <a:r>
              <a:rPr lang="es-MX" dirty="0" smtClean="0"/>
              <a:t>Promover la participación de funcionarios integrantes de la CIDRS</a:t>
            </a:r>
          </a:p>
          <a:p>
            <a:r>
              <a:rPr lang="es-MX" dirty="0" smtClean="0"/>
              <a:t>Promover  la participación del Poder Legislativo para avanzar en la agenda del Desarrollo Rural con sostenibilidad</a:t>
            </a:r>
          </a:p>
          <a:p>
            <a:r>
              <a:rPr lang="es-MX" dirty="0" smtClean="0"/>
              <a:t>Promover la participación de los diferentes sectores de la sociedad y de los territorios rurales</a:t>
            </a:r>
          </a:p>
          <a:p>
            <a:r>
              <a:rPr lang="es-MX" dirty="0" smtClean="0"/>
              <a:t>Apoyo de Organismos Internacionales 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826786" y="1526161"/>
            <a:ext cx="238834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Para un CMDRS 2019</a:t>
            </a:r>
            <a:endParaRPr lang="es-ES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441850" y="1539415"/>
            <a:ext cx="238834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Para un CMDRS 2050</a:t>
            </a:r>
            <a:endParaRPr lang="es-ES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07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211852"/>
              </p:ext>
            </p:extLst>
          </p:nvPr>
        </p:nvGraphicFramePr>
        <p:xfrm>
          <a:off x="1684095" y="8480"/>
          <a:ext cx="10535612" cy="7193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33903">
                  <a:extLst>
                    <a:ext uri="{9D8B030D-6E8A-4147-A177-3AD203B41FA5}">
                      <a16:colId xmlns:a16="http://schemas.microsoft.com/office/drawing/2014/main" val="607386968"/>
                    </a:ext>
                  </a:extLst>
                </a:gridCol>
                <a:gridCol w="2633903">
                  <a:extLst>
                    <a:ext uri="{9D8B030D-6E8A-4147-A177-3AD203B41FA5}">
                      <a16:colId xmlns:a16="http://schemas.microsoft.com/office/drawing/2014/main" val="885362120"/>
                    </a:ext>
                  </a:extLst>
                </a:gridCol>
                <a:gridCol w="2633903">
                  <a:extLst>
                    <a:ext uri="{9D8B030D-6E8A-4147-A177-3AD203B41FA5}">
                      <a16:colId xmlns:a16="http://schemas.microsoft.com/office/drawing/2014/main" val="2038782460"/>
                    </a:ext>
                  </a:extLst>
                </a:gridCol>
                <a:gridCol w="2633903">
                  <a:extLst>
                    <a:ext uri="{9D8B030D-6E8A-4147-A177-3AD203B41FA5}">
                      <a16:colId xmlns:a16="http://schemas.microsoft.com/office/drawing/2014/main" val="29529432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dirty="0"/>
                        <a:t>CMDRS QUE HACE (REGLAMENTO)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CMDRS QUE DEBE HACER LDRS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PROPUESTAS PARA EL REGLAMENTO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PROPUESTAS PARA LA</a:t>
                      </a:r>
                      <a:r>
                        <a:rPr lang="es-MX" sz="1400" baseline="0" dirty="0"/>
                        <a:t> LDRS</a:t>
                      </a:r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28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Art. 17.- Estructura;</a:t>
                      </a:r>
                      <a:r>
                        <a:rPr lang="es-MX" sz="1100" baseline="0" dirty="0"/>
                        <a:t> participa la CIDRS, Legisladores y Sociedad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Consolidar</a:t>
                      </a:r>
                      <a:r>
                        <a:rPr lang="es-MX" sz="1100" baseline="0" dirty="0"/>
                        <a:t> al CMDRS</a:t>
                      </a:r>
                      <a:r>
                        <a:rPr lang="es-MX" sz="1100" dirty="0"/>
                        <a:t> como Instrumento</a:t>
                      </a:r>
                      <a:r>
                        <a:rPr lang="es-MX" sz="1100" baseline="0" dirty="0"/>
                        <a:t> de apoyo al diseño y conducción de la política publica mediante una dinámica participativa, bajo una agenda de corto, mediano y largo plazo, dando impulso a un Nuevo Modelo Agroalimentario y territorial mas inclusivo, con responsabilidad ambiental y mas distributivo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Impulso a la participación organizada, fortalecer las cadenas de valor (sistemas-producto) con enfoque territorial (Productores,</a:t>
                      </a:r>
                      <a:r>
                        <a:rPr lang="es-MX" sz="1100" baseline="0" dirty="0"/>
                        <a:t> Cadenas de Valor y Territorios) la gestión cooperativa debe ser pilar del desarrollo fortalecidas en su caso con Alianzas Publico Privadas</a:t>
                      </a:r>
                      <a:endParaRPr lang="es-MX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271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Consolidar los Sistemas y Servicios</a:t>
                      </a:r>
                      <a:r>
                        <a:rPr lang="es-MX" sz="1100" baseline="0" dirty="0"/>
                        <a:t> previstos en la LDRS:</a:t>
                      </a:r>
                    </a:p>
                    <a:p>
                      <a:r>
                        <a:rPr lang="es-MX" sz="1100" baseline="0" dirty="0"/>
                        <a:t>Art. SNIDRUS, SNFR, SNITT, SINACATRI, SINASICA, ETC.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Vinculación con los CEDRS,</a:t>
                      </a:r>
                      <a:r>
                        <a:rPr lang="es-MX" sz="1100" baseline="0" dirty="0"/>
                        <a:t> sistema de participación ciudadana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Presupuestos</a:t>
                      </a:r>
                      <a:r>
                        <a:rPr lang="es-MX" sz="1100" baseline="0" dirty="0"/>
                        <a:t> multianuales y visión de largo Plazo 2030 focalizados y con visión </a:t>
                      </a:r>
                      <a:r>
                        <a:rPr lang="es-MX" sz="1100" baseline="0" dirty="0" err="1"/>
                        <a:t>teritorial</a:t>
                      </a:r>
                      <a:endParaRPr lang="es-MX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954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/>
                        <a:t>Promover un Sistema Nacional de Planeación Rural con visión territorial </a:t>
                      </a:r>
                    </a:p>
                    <a:p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Vigencia</a:t>
                      </a:r>
                      <a:r>
                        <a:rPr lang="es-MX" sz="1100" baseline="0" dirty="0"/>
                        <a:t> de la LDRS daría espacio para su revisión cada 6 años</a:t>
                      </a:r>
                      <a:endParaRPr lang="es-MX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816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/>
                        <a:t>El PEC sus programas y componentes deben contener un compromiso medioambiental agenda 2030 ODRS y compromisos del Pacto de Paris</a:t>
                      </a:r>
                    </a:p>
                    <a:p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/>
                        <a:t>Incluir los Programas presupuestarios con obligatoriedad de 3 años como mínimo, definir barreras de entrada y barreras de</a:t>
                      </a:r>
                      <a:r>
                        <a:rPr lang="es-MX" sz="1100" baseline="0" dirty="0"/>
                        <a:t> salida</a:t>
                      </a:r>
                      <a:endParaRPr lang="es-MX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770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/>
                        <a:t>La Estructura del PEC debe corresponder a la visión territorial y participativa con responsabilidad social, de genero y mas distributivo</a:t>
                      </a:r>
                    </a:p>
                    <a:p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Consolidar</a:t>
                      </a:r>
                      <a:r>
                        <a:rPr lang="es-MX" sz="1100" baseline="0" dirty="0"/>
                        <a:t> un Sistema Nacional de Planeación para el Desarrollo Rural Sustentable</a:t>
                      </a:r>
                      <a:endParaRPr lang="es-MX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219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Fortalecer su representatividad y participación</a:t>
                      </a:r>
                      <a:r>
                        <a:rPr lang="es-MX" sz="1100" baseline="0" dirty="0"/>
                        <a:t> de Organismos Internacionales y de Representación Nacional (ANTAD, BANCO DE MEXICO, OTROS)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73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/>
                        <a:t>Las</a:t>
                      </a:r>
                      <a:r>
                        <a:rPr lang="es-MX" sz="1100" baseline="0" dirty="0"/>
                        <a:t> Comisiones de trabajo se deprenden de las definiciones y objetivos de darle operatividad a la LDRS</a:t>
                      </a:r>
                      <a:endParaRPr lang="es-MX" sz="1100" dirty="0"/>
                    </a:p>
                    <a:p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016360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14037" y="498764"/>
            <a:ext cx="615553" cy="55787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es-MX" sz="2800" b="1" dirty="0">
                <a:solidFill>
                  <a:srgbClr val="C00000"/>
                </a:solidFill>
              </a:rPr>
              <a:t>Identificando las Oportunidades</a:t>
            </a:r>
          </a:p>
        </p:txBody>
      </p:sp>
      <p:sp>
        <p:nvSpPr>
          <p:cNvPr id="2" name="Rectángulo 1"/>
          <p:cNvSpPr/>
          <p:nvPr/>
        </p:nvSpPr>
        <p:spPr>
          <a:xfrm rot="16200000">
            <a:off x="358611" y="3105833"/>
            <a:ext cx="1992853" cy="646331"/>
          </a:xfrm>
          <a:prstGeom prst="rect">
            <a:avLst/>
          </a:prstGeom>
          <a:solidFill>
            <a:schemeClr val="accent5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Ejemplo</a:t>
            </a:r>
            <a:endParaRPr lang="es-ES" sz="36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30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LEY DE DESARROLLO RURAL SUSTENTABLE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Y EL CONSEJO MEXICANO PARA EL DESARROLLO RURAL SUSTENTABLE OPORTUNIDADES Y AMENAZAS</a:t>
            </a:r>
          </a:p>
        </p:txBody>
      </p:sp>
    </p:spTree>
    <p:extLst>
      <p:ext uri="{BB962C8B-B14F-4D97-AF65-F5344CB8AC3E}">
        <p14:creationId xmlns:p14="http://schemas.microsoft.com/office/powerpoint/2010/main" val="6454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40152"/>
            <a:ext cx="8596668" cy="498757"/>
          </a:xfrm>
        </p:spPr>
        <p:txBody>
          <a:bodyPr>
            <a:noAutofit/>
          </a:bodyPr>
          <a:lstStyle/>
          <a:p>
            <a:pPr algn="ctr"/>
            <a:r>
              <a:rPr lang="es-MX" sz="2800" dirty="0" smtClean="0"/>
              <a:t>Considerandos </a:t>
            </a:r>
            <a:r>
              <a:rPr lang="es-MX" sz="2800" dirty="0"/>
              <a:t>en el entorno </a:t>
            </a:r>
            <a:r>
              <a:rPr lang="es-MX" sz="2800" dirty="0" smtClean="0"/>
              <a:t> del </a:t>
            </a:r>
            <a:r>
              <a:rPr lang="es-MX" sz="2800" dirty="0"/>
              <a:t>sector rural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518976"/>
              </p:ext>
            </p:extLst>
          </p:nvPr>
        </p:nvGraphicFramePr>
        <p:xfrm>
          <a:off x="1075026" y="1108364"/>
          <a:ext cx="9121919" cy="4933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84727" y="2964873"/>
            <a:ext cx="1265382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</a:rPr>
              <a:t>ENTORNO </a:t>
            </a:r>
          </a:p>
          <a:p>
            <a:r>
              <a:rPr lang="es-MX" sz="1600" b="1" dirty="0">
                <a:solidFill>
                  <a:schemeClr val="bg1"/>
                </a:solidFill>
              </a:rPr>
              <a:t>2001-2006</a:t>
            </a:r>
          </a:p>
        </p:txBody>
      </p:sp>
    </p:spTree>
    <p:extLst>
      <p:ext uri="{BB962C8B-B14F-4D97-AF65-F5344CB8AC3E}">
        <p14:creationId xmlns:p14="http://schemas.microsoft.com/office/powerpoint/2010/main" val="308874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28045821"/>
              </p:ext>
            </p:extLst>
          </p:nvPr>
        </p:nvGraphicFramePr>
        <p:xfrm>
          <a:off x="637309" y="157018"/>
          <a:ext cx="11416146" cy="6631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3">
            <a:extLst>
              <a:ext uri="{FF2B5EF4-FFF2-40B4-BE49-F238E27FC236}">
                <a16:creationId xmlns:a16="http://schemas.microsoft.com/office/drawing/2014/main" id="{775C5491-9FD0-AE47-BFBD-85439C53193D}"/>
              </a:ext>
            </a:extLst>
          </p:cNvPr>
          <p:cNvSpPr/>
          <p:nvPr/>
        </p:nvSpPr>
        <p:spPr>
          <a:xfrm>
            <a:off x="0" y="0"/>
            <a:ext cx="453571" cy="6853382"/>
          </a:xfrm>
          <a:prstGeom prst="rect">
            <a:avLst/>
          </a:prstGeom>
          <a:solidFill>
            <a:srgbClr val="38572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" name="CuadroTexto 5">
            <a:extLst>
              <a:ext uri="{FF2B5EF4-FFF2-40B4-BE49-F238E27FC236}">
                <a16:creationId xmlns:a16="http://schemas.microsoft.com/office/drawing/2014/main" id="{07D89BD3-8E77-5049-A7D5-8E82ECB77021}"/>
              </a:ext>
            </a:extLst>
          </p:cNvPr>
          <p:cNvSpPr txBox="1"/>
          <p:nvPr/>
        </p:nvSpPr>
        <p:spPr>
          <a:xfrm rot="16200000">
            <a:off x="-1536454" y="2679456"/>
            <a:ext cx="3534573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Al Bayan"/>
                <a:ea typeface="Al Bayan"/>
                <a:cs typeface="Al Bayan"/>
                <a:sym typeface="Al Bayan"/>
              </a:defRPr>
            </a:lvl1pPr>
          </a:lstStyle>
          <a:p>
            <a:r>
              <a:rPr lang="es-MX" sz="2400" dirty="0"/>
              <a:t>ENTORNO 2019-2050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83811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04ABD52-57AB-E24F-A669-174118752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08" y="2366512"/>
            <a:ext cx="5171185" cy="342178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FA0DE19-0B66-1243-BA47-2824446E6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895" y="2648876"/>
            <a:ext cx="2961080" cy="198878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FDDD3ED-752F-A747-97B3-DB9B8623529D}"/>
              </a:ext>
            </a:extLst>
          </p:cNvPr>
          <p:cNvSpPr txBox="1"/>
          <p:nvPr/>
        </p:nvSpPr>
        <p:spPr>
          <a:xfrm>
            <a:off x="285008" y="178890"/>
            <a:ext cx="11447813" cy="2031321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El campo mexicano se polariza y la pérdida del enfoque productivo promueve la desaceleración en el </a:t>
            </a:r>
            <a:r>
              <a:rPr lang="es-MX" b="1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combate </a:t>
            </a:r>
            <a:r>
              <a:rPr lang="es-MX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a la pobreza extrema, de</a:t>
            </a:r>
            <a:r>
              <a:rPr kumimoji="0" lang="es-MX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acuerdo al ultimo reporte de la FAO sobre el comportamiento de la pobreza rural en America Latina 2018, se mantiene una tendencia decreciente en las tasas de pobreza rural y de pobreza extrema rural que guarda correlacion con el crecimiento del PIB per capita, sin embargo en Mexico viene desacelerando la tasa media de disminucion, </a:t>
            </a:r>
            <a:r>
              <a:rPr kumimoji="0" lang="es-MX" sz="1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entre otras causas por </a:t>
            </a:r>
            <a:r>
              <a:rPr kumimoji="0" lang="es-MX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la profundizacion de los programas sociales en detrimento de los porgramas de inversion, contenidos en el Programa Especial Concurrente.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C502FE85-AF21-8449-A349-96658A6C1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9554" y="2783956"/>
            <a:ext cx="4157273" cy="358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3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ángulo redondeado"/>
          <p:cNvSpPr/>
          <p:nvPr/>
        </p:nvSpPr>
        <p:spPr>
          <a:xfrm>
            <a:off x="1691135" y="4239090"/>
            <a:ext cx="1847169" cy="135417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8CF07"/>
              </a:gs>
              <a:gs pos="100000">
                <a:srgbClr val="FFE9AA"/>
              </a:gs>
            </a:gsLst>
            <a:lin ang="16200000"/>
          </a:gradFill>
          <a:ln w="3175">
            <a:solidFill>
              <a:srgbClr val="DBBC1E"/>
            </a:solidFill>
          </a:ln>
          <a:effectLst>
            <a:outerShdw blurRad="25400" rotWithShape="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algn="ctr" defTabSz="410765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7" name="Rectángulo"/>
          <p:cNvSpPr/>
          <p:nvPr/>
        </p:nvSpPr>
        <p:spPr>
          <a:xfrm>
            <a:off x="1515070" y="-29767"/>
            <a:ext cx="9161860" cy="98184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algn="ctr" defTabSz="410765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0" name="Composición del Presupuesto de SAGARPA, no hubo ajustes en gastos de administración y el gasto compensatorio no vinculante a programas de inversión le resta efectividad el presupuesto, consideramos que los recursos descentralizados pueden alcanzar una proposición de 70/30 igual al Gasto Programable"/>
          <p:cNvSpPr txBox="1"/>
          <p:nvPr/>
        </p:nvSpPr>
        <p:spPr>
          <a:xfrm>
            <a:off x="586409" y="103533"/>
            <a:ext cx="11221278" cy="93390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8" tIns="35718" rIns="35718" bIns="35718" anchor="ctr">
            <a:spAutoFit/>
          </a:bodyPr>
          <a:lstStyle>
            <a:lvl1pPr algn="ctr" defTabSz="410765"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MX" dirty="0"/>
              <a:t>Aunado al elevado gasto social del PEC el</a:t>
            </a:r>
            <a:r>
              <a:rPr dirty="0"/>
              <a:t> </a:t>
            </a:r>
            <a:r>
              <a:rPr dirty="0" err="1"/>
              <a:t>Presupuesto</a:t>
            </a:r>
            <a:r>
              <a:rPr dirty="0"/>
              <a:t> </a:t>
            </a:r>
            <a:r>
              <a:rPr dirty="0" smtClean="0"/>
              <a:t>de</a:t>
            </a:r>
            <a:r>
              <a:rPr lang="es-MX" dirty="0" smtClean="0"/>
              <a:t> Agricultura </a:t>
            </a:r>
            <a:r>
              <a:rPr lang="es-MX" dirty="0"/>
              <a:t>se </a:t>
            </a:r>
            <a:r>
              <a:rPr lang="es-MX" dirty="0" smtClean="0"/>
              <a:t>ha orientado </a:t>
            </a:r>
            <a:r>
              <a:rPr lang="es-MX" dirty="0"/>
              <a:t>más al</a:t>
            </a:r>
            <a:r>
              <a:rPr dirty="0"/>
              <a:t> </a:t>
            </a:r>
            <a:r>
              <a:rPr dirty="0" err="1"/>
              <a:t>gasto</a:t>
            </a:r>
            <a:r>
              <a:rPr dirty="0"/>
              <a:t> </a:t>
            </a:r>
            <a:r>
              <a:rPr dirty="0" err="1"/>
              <a:t>compensatorio</a:t>
            </a:r>
            <a:r>
              <a:rPr dirty="0"/>
              <a:t> no </a:t>
            </a:r>
            <a:r>
              <a:rPr dirty="0" err="1"/>
              <a:t>vinculante</a:t>
            </a:r>
            <a:r>
              <a:rPr dirty="0"/>
              <a:t> a </a:t>
            </a:r>
            <a:r>
              <a:rPr dirty="0" err="1"/>
              <a:t>programas</a:t>
            </a:r>
            <a:r>
              <a:rPr dirty="0"/>
              <a:t> de </a:t>
            </a:r>
            <a:r>
              <a:rPr dirty="0" err="1"/>
              <a:t>inversión</a:t>
            </a:r>
            <a:r>
              <a:rPr dirty="0"/>
              <a:t> </a:t>
            </a:r>
            <a:r>
              <a:rPr lang="es-MX" dirty="0"/>
              <a:t>restándole </a:t>
            </a:r>
            <a:r>
              <a:rPr dirty="0"/>
              <a:t> </a:t>
            </a:r>
            <a:r>
              <a:rPr dirty="0" err="1"/>
              <a:t>efectividad</a:t>
            </a:r>
            <a:r>
              <a:rPr dirty="0"/>
              <a:t> el presupuesto, </a:t>
            </a:r>
            <a:r>
              <a:rPr lang="es-MX" dirty="0" smtClean="0"/>
              <a:t>la planeación </a:t>
            </a:r>
            <a:r>
              <a:rPr lang="es-MX" dirty="0" err="1" smtClean="0"/>
              <a:t>partciipativa</a:t>
            </a:r>
            <a:r>
              <a:rPr lang="es-MX" dirty="0" smtClean="0"/>
              <a:t> y la </a:t>
            </a:r>
            <a:r>
              <a:rPr dirty="0" err="1" smtClean="0"/>
              <a:t>descentraliza</a:t>
            </a:r>
            <a:r>
              <a:rPr lang="es-MX" dirty="0" err="1" smtClean="0"/>
              <a:t>ción</a:t>
            </a:r>
            <a:r>
              <a:rPr lang="es-MX" dirty="0" smtClean="0"/>
              <a:t> son base para la visión que propone la misma LDRS, donde prevalece el enfoque sectorial y no hemos dado paso el enfoque Territorial del Desarrollo en un País Megadiverso en potencial  productivo</a:t>
            </a:r>
            <a:endParaRPr dirty="0"/>
          </a:p>
        </p:txBody>
      </p:sp>
      <p:sp>
        <p:nvSpPr>
          <p:cNvPr id="161" name="Rectángulo redondeado"/>
          <p:cNvSpPr/>
          <p:nvPr/>
        </p:nvSpPr>
        <p:spPr>
          <a:xfrm>
            <a:off x="1766231" y="2011342"/>
            <a:ext cx="1721442" cy="21264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882B"/>
              </a:gs>
              <a:gs pos="100000">
                <a:srgbClr val="A1E7A7"/>
              </a:gs>
            </a:gsLst>
            <a:lin ang="16200000"/>
          </a:gra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algn="ctr" defTabSz="410765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2" name="PPEF 2018 de la SAGARPA 64,325.2 millones de pesos"/>
          <p:cNvSpPr txBox="1"/>
          <p:nvPr/>
        </p:nvSpPr>
        <p:spPr>
          <a:xfrm>
            <a:off x="2248072" y="1103629"/>
            <a:ext cx="8151532" cy="656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8" tIns="35718" rIns="35718" bIns="35718" anchor="ctr">
            <a:spAutoFit/>
          </a:bodyPr>
          <a:lstStyle>
            <a:lvl1pPr algn="ctr" defTabSz="410765"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dirty="0"/>
              <a:t>PPEF 201</a:t>
            </a:r>
            <a:r>
              <a:rPr lang="es-ES" dirty="0"/>
              <a:t>9</a:t>
            </a:r>
            <a:r>
              <a:rPr dirty="0"/>
              <a:t> de la </a:t>
            </a:r>
            <a:r>
              <a:rPr lang="es-ES" dirty="0"/>
              <a:t>SADER</a:t>
            </a:r>
            <a:r>
              <a:rPr dirty="0"/>
              <a:t> 6</a:t>
            </a:r>
            <a:r>
              <a:rPr lang="es-ES" dirty="0"/>
              <a:t>5</a:t>
            </a:r>
            <a:r>
              <a:rPr dirty="0"/>
              <a:t>,</a:t>
            </a:r>
            <a:r>
              <a:rPr lang="es-ES" dirty="0"/>
              <a:t>434.9</a:t>
            </a:r>
            <a:r>
              <a:rPr dirty="0"/>
              <a:t> </a:t>
            </a:r>
            <a:r>
              <a:rPr dirty="0" err="1"/>
              <a:t>millones</a:t>
            </a:r>
            <a:r>
              <a:rPr dirty="0"/>
              <a:t> de pesos</a:t>
            </a:r>
            <a:endParaRPr lang="es-MX" dirty="0"/>
          </a:p>
          <a:p>
            <a:r>
              <a:rPr lang="es-MX" sz="1400" dirty="0"/>
              <a:t>“El mas bajo en pesos corrientes de los últimos 25 años”</a:t>
            </a:r>
            <a:endParaRPr sz="1400" dirty="0"/>
          </a:p>
        </p:txBody>
      </p:sp>
      <p:sp>
        <p:nvSpPr>
          <p:cNvPr id="163" name="Programas…"/>
          <p:cNvSpPr txBox="1"/>
          <p:nvPr/>
        </p:nvSpPr>
        <p:spPr>
          <a:xfrm>
            <a:off x="1838085" y="2557001"/>
            <a:ext cx="1518919" cy="933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algn="ctr" defTabSz="410765"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 err="1"/>
              <a:t>Programas</a:t>
            </a:r>
            <a:r>
              <a:rPr dirty="0"/>
              <a:t> </a:t>
            </a:r>
          </a:p>
          <a:p>
            <a:pPr algn="ctr" defTabSz="410765"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 err="1"/>
              <a:t>Presupuestarios</a:t>
            </a:r>
            <a:endParaRPr dirty="0"/>
          </a:p>
          <a:p>
            <a:pPr algn="ctr" defTabSz="410765"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dirty="0"/>
              <a:t>52,365.0</a:t>
            </a:r>
          </a:p>
          <a:p>
            <a:pPr algn="ctr" defTabSz="410765"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dirty="0"/>
              <a:t>80.0</a:t>
            </a:r>
            <a:r>
              <a:rPr dirty="0"/>
              <a:t>%</a:t>
            </a:r>
          </a:p>
        </p:txBody>
      </p:sp>
      <p:sp>
        <p:nvSpPr>
          <p:cNvPr id="164" name="Institutos,…"/>
          <p:cNvSpPr txBox="1"/>
          <p:nvPr/>
        </p:nvSpPr>
        <p:spPr>
          <a:xfrm>
            <a:off x="1742866" y="4364585"/>
            <a:ext cx="1743707" cy="1103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algn="ctr" defTabSz="410765"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 err="1"/>
              <a:t>Institutos</a:t>
            </a:r>
            <a:r>
              <a:rPr dirty="0"/>
              <a:t>, </a:t>
            </a:r>
          </a:p>
          <a:p>
            <a:pPr algn="ctr" defTabSz="410765"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 err="1"/>
              <a:t>Universidades</a:t>
            </a:r>
            <a:r>
              <a:rPr dirty="0"/>
              <a:t> y </a:t>
            </a:r>
            <a:r>
              <a:rPr dirty="0" err="1"/>
              <a:t>Administración</a:t>
            </a:r>
            <a:endParaRPr dirty="0"/>
          </a:p>
          <a:p>
            <a:pPr algn="ctr" defTabSz="410765"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dirty="0"/>
              <a:t>13,069.9</a:t>
            </a:r>
            <a:endParaRPr dirty="0"/>
          </a:p>
          <a:p>
            <a:pPr algn="ctr" defTabSz="410765">
              <a:defRPr sz="11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20.</a:t>
            </a:r>
            <a:r>
              <a:rPr lang="es-ES" dirty="0"/>
              <a:t>0</a:t>
            </a:r>
            <a:r>
              <a:rPr dirty="0"/>
              <a:t>%</a:t>
            </a:r>
          </a:p>
        </p:txBody>
      </p:sp>
      <p:sp>
        <p:nvSpPr>
          <p:cNvPr id="165" name="Rectángulo redondeado"/>
          <p:cNvSpPr/>
          <p:nvPr/>
        </p:nvSpPr>
        <p:spPr>
          <a:xfrm>
            <a:off x="3899984" y="3125216"/>
            <a:ext cx="2854215" cy="94143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E6800"/>
              </a:gs>
              <a:gs pos="100000">
                <a:srgbClr val="FFBDAA"/>
              </a:gs>
            </a:gsLst>
            <a:lin ang="16200000"/>
          </a:gradFill>
          <a:ln w="3175">
            <a:solidFill>
              <a:srgbClr val="DE670B"/>
            </a:solidFill>
          </a:ln>
          <a:effectLst>
            <a:outerShdw blurRad="25400" rotWithShape="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algn="ctr" defTabSz="410765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6" name="Programas Compensatorios…"/>
          <p:cNvSpPr txBox="1"/>
          <p:nvPr/>
        </p:nvSpPr>
        <p:spPr>
          <a:xfrm>
            <a:off x="3982345" y="3236713"/>
            <a:ext cx="2601062" cy="672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algn="ctr" defTabSz="410765"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 err="1"/>
              <a:t>Programas</a:t>
            </a:r>
            <a:r>
              <a:rPr dirty="0"/>
              <a:t> </a:t>
            </a:r>
            <a:r>
              <a:rPr dirty="0" err="1"/>
              <a:t>Compensatorios</a:t>
            </a:r>
            <a:endParaRPr dirty="0"/>
          </a:p>
          <a:p>
            <a:pPr algn="ctr" defTabSz="410765"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dirty="0"/>
              <a:t>26,864.5</a:t>
            </a:r>
            <a:endParaRPr dirty="0"/>
          </a:p>
          <a:p>
            <a:pPr algn="ctr" defTabSz="410765">
              <a:defRPr sz="11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dirty="0"/>
              <a:t>51.3</a:t>
            </a:r>
            <a:r>
              <a:rPr dirty="0"/>
              <a:t>%</a:t>
            </a:r>
          </a:p>
        </p:txBody>
      </p:sp>
      <p:sp>
        <p:nvSpPr>
          <p:cNvPr id="167" name="Rectángulo redondeado"/>
          <p:cNvSpPr/>
          <p:nvPr/>
        </p:nvSpPr>
        <p:spPr>
          <a:xfrm>
            <a:off x="3950614" y="2015405"/>
            <a:ext cx="2803585" cy="94143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65C3"/>
              </a:gs>
              <a:gs pos="100000">
                <a:srgbClr val="9DB7FF"/>
              </a:gs>
            </a:gsLst>
            <a:lin ang="16200000"/>
          </a:gradFill>
          <a:ln w="3175">
            <a:solidFill>
              <a:srgbClr val="0063BF"/>
            </a:solidFill>
          </a:ln>
          <a:effectLst>
            <a:outerShdw blurRad="25400" rotWithShape="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algn="ctr" defTabSz="410765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8" name="Programas Inversión…"/>
          <p:cNvSpPr txBox="1"/>
          <p:nvPr/>
        </p:nvSpPr>
        <p:spPr>
          <a:xfrm>
            <a:off x="4153137" y="2092331"/>
            <a:ext cx="2424705" cy="672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algn="ctr" defTabSz="410765"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 err="1"/>
              <a:t>Programas</a:t>
            </a:r>
            <a:r>
              <a:rPr dirty="0"/>
              <a:t> </a:t>
            </a:r>
            <a:r>
              <a:rPr dirty="0" err="1"/>
              <a:t>Inversión</a:t>
            </a:r>
            <a:endParaRPr dirty="0"/>
          </a:p>
          <a:p>
            <a:pPr algn="ctr" defTabSz="410765"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dirty="0"/>
              <a:t>25,506.5</a:t>
            </a:r>
            <a:endParaRPr dirty="0"/>
          </a:p>
          <a:p>
            <a:pPr algn="ctr" defTabSz="410765">
              <a:defRPr sz="11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dirty="0"/>
              <a:t>48.7</a:t>
            </a:r>
            <a:r>
              <a:rPr dirty="0"/>
              <a:t>%</a:t>
            </a:r>
          </a:p>
        </p:txBody>
      </p:sp>
      <p:sp>
        <p:nvSpPr>
          <p:cNvPr id="169" name="Rectángulo redondeado"/>
          <p:cNvSpPr/>
          <p:nvPr/>
        </p:nvSpPr>
        <p:spPr>
          <a:xfrm>
            <a:off x="7260504" y="2015405"/>
            <a:ext cx="3240361" cy="41307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BDAA"/>
              </a:gs>
              <a:gs pos="35000">
                <a:srgbClr val="FFD0C3"/>
              </a:gs>
              <a:gs pos="100000">
                <a:srgbClr val="FFEDE8"/>
              </a:gs>
            </a:gsLst>
            <a:lin ang="16200000"/>
          </a:gradFill>
          <a:ln w="3175">
            <a:solidFill>
              <a:srgbClr val="DE670B"/>
            </a:solidFill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algn="ctr" defTabSz="410765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70" name="Rectángulo redondeado"/>
          <p:cNvSpPr/>
          <p:nvPr/>
        </p:nvSpPr>
        <p:spPr>
          <a:xfrm>
            <a:off x="7260504" y="2568279"/>
            <a:ext cx="3240361" cy="41307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E6800"/>
              </a:gs>
              <a:gs pos="100000">
                <a:srgbClr val="FFBDAA"/>
              </a:gs>
            </a:gsLst>
            <a:lin ang="16200000"/>
          </a:gradFill>
          <a:ln w="3175">
            <a:solidFill>
              <a:srgbClr val="DE670B"/>
            </a:solidFill>
          </a:ln>
          <a:effectLst>
            <a:outerShdw blurRad="25400" rotWithShape="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algn="ctr" defTabSz="410765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1" name="Programas Descentralizados: 5,844.9 (22.2%)"/>
          <p:cNvSpPr txBox="1"/>
          <p:nvPr/>
        </p:nvSpPr>
        <p:spPr>
          <a:xfrm>
            <a:off x="7513657" y="2088876"/>
            <a:ext cx="2803585" cy="25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8" tIns="35718" rIns="35718" bIns="35718" anchor="ctr">
            <a:spAutoFit/>
          </a:bodyPr>
          <a:lstStyle/>
          <a:p>
            <a:pPr defTabSz="410765">
              <a:defRPr sz="12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 err="1"/>
              <a:t>Programas</a:t>
            </a:r>
            <a:r>
              <a:rPr dirty="0"/>
              <a:t> </a:t>
            </a:r>
            <a:r>
              <a:rPr dirty="0" err="1"/>
              <a:t>Descentralizados</a:t>
            </a:r>
            <a:r>
              <a:rPr dirty="0"/>
              <a:t>: </a:t>
            </a:r>
            <a:r>
              <a:rPr lang="es-ES" dirty="0"/>
              <a:t>6,175.6 </a:t>
            </a:r>
            <a:r>
              <a:rPr sz="1100" dirty="0"/>
              <a:t>(2</a:t>
            </a:r>
            <a:r>
              <a:rPr lang="es-ES" sz="1100" dirty="0"/>
              <a:t>4</a:t>
            </a:r>
            <a:r>
              <a:rPr sz="1100" dirty="0"/>
              <a:t>.2%)</a:t>
            </a:r>
          </a:p>
        </p:txBody>
      </p:sp>
      <p:sp>
        <p:nvSpPr>
          <p:cNvPr id="172" name="Programas Centralizados:20,522.6 (77.8%)"/>
          <p:cNvSpPr txBox="1"/>
          <p:nvPr/>
        </p:nvSpPr>
        <p:spPr>
          <a:xfrm>
            <a:off x="7513657" y="2646416"/>
            <a:ext cx="2582163" cy="25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defTabSz="410765">
              <a:defRPr sz="12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 err="1"/>
              <a:t>Programas</a:t>
            </a:r>
            <a:r>
              <a:rPr dirty="0"/>
              <a:t> </a:t>
            </a:r>
            <a:r>
              <a:rPr dirty="0" err="1"/>
              <a:t>Centralizados</a:t>
            </a:r>
            <a:r>
              <a:rPr dirty="0"/>
              <a:t>:</a:t>
            </a:r>
            <a:r>
              <a:rPr lang="es-ES" dirty="0"/>
              <a:t>19,330.9</a:t>
            </a:r>
            <a:r>
              <a:rPr dirty="0"/>
              <a:t> </a:t>
            </a:r>
            <a:r>
              <a:rPr sz="1100" dirty="0"/>
              <a:t>(7</a:t>
            </a:r>
            <a:r>
              <a:rPr lang="es-ES" sz="1100" dirty="0"/>
              <a:t>5</a:t>
            </a:r>
            <a:r>
              <a:rPr sz="1100" dirty="0"/>
              <a:t>.8%)</a:t>
            </a:r>
          </a:p>
        </p:txBody>
      </p:sp>
      <p:sp>
        <p:nvSpPr>
          <p:cNvPr id="173" name="Flecha"/>
          <p:cNvSpPr/>
          <p:nvPr/>
        </p:nvSpPr>
        <p:spPr>
          <a:xfrm>
            <a:off x="3665730" y="2618909"/>
            <a:ext cx="151893" cy="81009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algn="ctr" defTabSz="410765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4" name="Flecha"/>
          <p:cNvSpPr/>
          <p:nvPr/>
        </p:nvSpPr>
        <p:spPr>
          <a:xfrm>
            <a:off x="6906090" y="2027147"/>
            <a:ext cx="151892" cy="81009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algn="ctr" defTabSz="410765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" name="CuadroTexto 1"/>
          <p:cNvSpPr txBox="1"/>
          <p:nvPr/>
        </p:nvSpPr>
        <p:spPr>
          <a:xfrm>
            <a:off x="3982345" y="4202558"/>
            <a:ext cx="2771854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dirty="0"/>
              <a:t>NOTA: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/>
              <a:t>El gasto en Bienes Públicos alcanza 14% cuando FAO recomienda el 80% se ocupa mas planeación participativa CEDRS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/>
              <a:t>El gasto compensatorio por encima del gasto de inversión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/>
              <a:t>El gasto centralizado difícilmente se articula en los territorios con otros instrumentos</a:t>
            </a:r>
          </a:p>
        </p:txBody>
      </p:sp>
    </p:spTree>
    <p:extLst>
      <p:ext uri="{BB962C8B-B14F-4D97-AF65-F5344CB8AC3E}">
        <p14:creationId xmlns:p14="http://schemas.microsoft.com/office/powerpoint/2010/main" val="10362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363802" y="110836"/>
            <a:ext cx="7565289" cy="6887313"/>
            <a:chOff x="2363802" y="173236"/>
            <a:chExt cx="7254109" cy="6284391"/>
          </a:xfrm>
        </p:grpSpPr>
        <p:sp>
          <p:nvSpPr>
            <p:cNvPr id="177" name="Agricultura…"/>
            <p:cNvSpPr txBox="1"/>
            <p:nvPr/>
          </p:nvSpPr>
          <p:spPr>
            <a:xfrm>
              <a:off x="2394795" y="1359377"/>
              <a:ext cx="2285308" cy="357284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 anchor="ctr"/>
            <a:lstStyle/>
            <a:p>
              <a:pPr algn="ctr" defTabSz="457200">
                <a:defRPr sz="2600"/>
              </a:pPr>
              <a:endParaRPr dirty="0"/>
            </a:p>
            <a:p>
              <a:pPr algn="ctr" defTabSz="457200">
                <a:defRPr sz="2600"/>
              </a:pPr>
              <a:r>
                <a:rPr lang="es-MX" dirty="0" smtClean="0"/>
                <a:t>Programa Sectorial SADER</a:t>
              </a:r>
              <a:endParaRPr dirty="0"/>
            </a:p>
          </p:txBody>
        </p:sp>
        <p:grpSp>
          <p:nvGrpSpPr>
            <p:cNvPr id="180" name="Grupo"/>
            <p:cNvGrpSpPr/>
            <p:nvPr/>
          </p:nvGrpSpPr>
          <p:grpSpPr>
            <a:xfrm>
              <a:off x="4713256" y="1330468"/>
              <a:ext cx="2441456" cy="3601752"/>
              <a:chOff x="0" y="-54831"/>
              <a:chExt cx="2441455" cy="2555745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178" name="Rectángulo"/>
              <p:cNvSpPr/>
              <p:nvPr/>
            </p:nvSpPr>
            <p:spPr>
              <a:xfrm>
                <a:off x="0" y="-54832"/>
                <a:ext cx="2441456" cy="2555746"/>
              </a:xfrm>
              <a:prstGeom prst="rect">
                <a:avLst/>
              </a:prstGeom>
              <a:grpFill/>
              <a:ln w="3175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1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9" name="Ganadería…"/>
              <p:cNvSpPr txBox="1"/>
              <p:nvPr/>
            </p:nvSpPr>
            <p:spPr>
              <a:xfrm>
                <a:off x="0" y="66168"/>
                <a:ext cx="2441456" cy="1633993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2600"/>
                </a:pPr>
                <a:endParaRPr dirty="0"/>
              </a:p>
              <a:p>
                <a:pPr algn="ctr" defTabSz="457200">
                  <a:defRPr sz="2600"/>
                </a:pPr>
                <a:r>
                  <a:rPr lang="es-MX" dirty="0" smtClean="0"/>
                  <a:t>Programa Sectorial BIENESTAR</a:t>
                </a:r>
                <a:endParaRPr dirty="0"/>
              </a:p>
            </p:txBody>
          </p:sp>
        </p:grpSp>
        <p:grpSp>
          <p:nvGrpSpPr>
            <p:cNvPr id="194" name="Grupo"/>
            <p:cNvGrpSpPr/>
            <p:nvPr/>
          </p:nvGrpSpPr>
          <p:grpSpPr>
            <a:xfrm>
              <a:off x="7187865" y="1376114"/>
              <a:ext cx="2372821" cy="3556105"/>
              <a:chOff x="0" y="0"/>
              <a:chExt cx="2372820" cy="2483897"/>
            </a:xfrm>
            <a:solidFill>
              <a:schemeClr val="accent1"/>
            </a:solidFill>
          </p:grpSpPr>
          <p:sp>
            <p:nvSpPr>
              <p:cNvPr id="192" name="Rectángulo"/>
              <p:cNvSpPr/>
              <p:nvPr/>
            </p:nvSpPr>
            <p:spPr>
              <a:xfrm>
                <a:off x="0" y="0"/>
                <a:ext cx="2372821" cy="2483898"/>
              </a:xfrm>
              <a:prstGeom prst="rect">
                <a:avLst/>
              </a:prstGeom>
              <a:grpFill/>
              <a:ln w="3175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1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3" name="Pesca…"/>
              <p:cNvSpPr txBox="1"/>
              <p:nvPr/>
            </p:nvSpPr>
            <p:spPr>
              <a:xfrm>
                <a:off x="0" y="3"/>
                <a:ext cx="2372821" cy="2080961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2600"/>
                </a:pPr>
                <a:r>
                  <a:rPr lang="es-MX" dirty="0" smtClean="0"/>
                  <a:t>Programa Sectorial </a:t>
                </a:r>
              </a:p>
              <a:p>
                <a:pPr algn="ctr" defTabSz="457200">
                  <a:defRPr sz="2600"/>
                </a:pPr>
                <a:r>
                  <a:rPr lang="es-MX" dirty="0" smtClean="0"/>
                  <a:t>MEDIO </a:t>
                </a:r>
                <a:r>
                  <a:rPr lang="es-MX" dirty="0"/>
                  <a:t>AMBIENTE</a:t>
                </a:r>
                <a:endParaRPr dirty="0"/>
              </a:p>
            </p:txBody>
          </p:sp>
        </p:grpSp>
        <p:grpSp>
          <p:nvGrpSpPr>
            <p:cNvPr id="198" name="Grupo"/>
            <p:cNvGrpSpPr/>
            <p:nvPr/>
          </p:nvGrpSpPr>
          <p:grpSpPr>
            <a:xfrm>
              <a:off x="2363802" y="925828"/>
              <a:ext cx="7241410" cy="431325"/>
              <a:chOff x="-1" y="-65563"/>
              <a:chExt cx="7241408" cy="431324"/>
            </a:xfrm>
          </p:grpSpPr>
          <p:sp>
            <p:nvSpPr>
              <p:cNvPr id="195" name="Rectángulo"/>
              <p:cNvSpPr/>
              <p:nvPr/>
            </p:nvSpPr>
            <p:spPr>
              <a:xfrm>
                <a:off x="-1" y="-1"/>
                <a:ext cx="7241408" cy="365762"/>
              </a:xfrm>
              <a:prstGeom prst="rect">
                <a:avLst/>
              </a:prstGeom>
              <a:solidFill>
                <a:srgbClr val="92D050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1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6" name="COMPETITIVIDAD"/>
              <p:cNvSpPr txBox="1"/>
              <p:nvPr/>
            </p:nvSpPr>
            <p:spPr>
              <a:xfrm>
                <a:off x="-1" y="28422"/>
                <a:ext cx="7241408" cy="3089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457200">
                  <a:defRPr sz="1600"/>
                </a:lvl1pPr>
              </a:lstStyle>
              <a:p>
                <a:r>
                  <a:rPr lang="es-MX" dirty="0"/>
                  <a:t>PROGRAMAS SECTORIALES (Ejemplos)</a:t>
                </a:r>
                <a:endParaRPr dirty="0"/>
              </a:p>
            </p:txBody>
          </p:sp>
          <p:sp>
            <p:nvSpPr>
              <p:cNvPr id="197" name="GARANTIAS…"/>
              <p:cNvSpPr txBox="1"/>
              <p:nvPr/>
            </p:nvSpPr>
            <p:spPr>
              <a:xfrm>
                <a:off x="4646343" y="-65563"/>
                <a:ext cx="92396" cy="215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defTabSz="457200">
                  <a:defRPr sz="800"/>
                </a:pPr>
                <a:endParaRPr dirty="0"/>
              </a:p>
            </p:txBody>
          </p:sp>
        </p:grpSp>
        <p:sp>
          <p:nvSpPr>
            <p:cNvPr id="199" name="Triángulo"/>
            <p:cNvSpPr/>
            <p:nvPr/>
          </p:nvSpPr>
          <p:spPr>
            <a:xfrm>
              <a:off x="2363803" y="173236"/>
              <a:ext cx="7219760" cy="731528"/>
            </a:xfrm>
            <a:prstGeom prst="triangle">
              <a:avLst/>
            </a:prstGeom>
            <a:solidFill>
              <a:srgbClr val="00882B"/>
            </a:solidFill>
            <a:ln w="12700">
              <a:solidFill>
                <a:srgbClr val="00631F"/>
              </a:solidFill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lIns="45719" rIns="45719" anchor="ctr"/>
            <a:lstStyle/>
            <a:p>
              <a:pPr algn="ctr" defTabSz="410765">
                <a:defRPr sz="24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00" name="Construir un Sector Agroalimentario y…"/>
            <p:cNvSpPr txBox="1"/>
            <p:nvPr/>
          </p:nvSpPr>
          <p:spPr>
            <a:xfrm>
              <a:off x="2410564" y="297751"/>
              <a:ext cx="7102536" cy="5897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algn="ctr" defTabSz="457200">
                <a:defRPr sz="1200" b="1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lang="es-MX" dirty="0">
                  <a:solidFill>
                    <a:schemeClr val="bg1"/>
                  </a:solidFill>
                </a:rPr>
                <a:t>PLAN NACIONAL DE DESARROLLO</a:t>
              </a:r>
            </a:p>
            <a:p>
              <a:pPr algn="ctr" defTabSz="457200">
                <a:defRPr sz="1200" b="1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dirty="0" err="1">
                  <a:solidFill>
                    <a:schemeClr val="bg1"/>
                  </a:solidFill>
                </a:rPr>
                <a:t>Construir</a:t>
              </a:r>
              <a:r>
                <a:rPr dirty="0">
                  <a:solidFill>
                    <a:schemeClr val="bg1"/>
                  </a:solidFill>
                </a:rPr>
                <a:t> un Sector </a:t>
              </a:r>
              <a:r>
                <a:rPr dirty="0" err="1">
                  <a:solidFill>
                    <a:schemeClr val="bg1"/>
                  </a:solidFill>
                </a:rPr>
                <a:t>Agroalimentario</a:t>
              </a:r>
              <a:r>
                <a:rPr dirty="0">
                  <a:solidFill>
                    <a:schemeClr val="bg1"/>
                  </a:solidFill>
                </a:rPr>
                <a:t> y </a:t>
              </a:r>
            </a:p>
            <a:p>
              <a:pPr algn="ctr" defTabSz="457200">
                <a:defRPr sz="1200" b="1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dirty="0" err="1">
                  <a:solidFill>
                    <a:schemeClr val="bg1"/>
                  </a:solidFill>
                </a:rPr>
                <a:t>Pesquero</a:t>
              </a:r>
              <a:r>
                <a:rPr dirty="0">
                  <a:solidFill>
                    <a:schemeClr val="bg1"/>
                  </a:solidFill>
                </a:rPr>
                <a:t> </a:t>
              </a:r>
              <a:r>
                <a:rPr dirty="0" err="1">
                  <a:solidFill>
                    <a:schemeClr val="bg1"/>
                  </a:solidFill>
                </a:rPr>
                <a:t>productivo</a:t>
              </a:r>
              <a:r>
                <a:rPr dirty="0">
                  <a:solidFill>
                    <a:schemeClr val="bg1"/>
                  </a:solidFill>
                </a:rPr>
                <a:t> que </a:t>
              </a:r>
              <a:r>
                <a:rPr dirty="0" err="1">
                  <a:solidFill>
                    <a:schemeClr val="bg1"/>
                  </a:solidFill>
                </a:rPr>
                <a:t>garantice</a:t>
              </a:r>
              <a:r>
                <a:rPr dirty="0">
                  <a:solidFill>
                    <a:schemeClr val="bg1"/>
                  </a:solidFill>
                </a:rPr>
                <a:t> la </a:t>
              </a:r>
              <a:r>
                <a:rPr dirty="0" err="1">
                  <a:solidFill>
                    <a:schemeClr val="bg1"/>
                  </a:solidFill>
                </a:rPr>
                <a:t>seguridad</a:t>
              </a:r>
              <a:r>
                <a:rPr dirty="0">
                  <a:solidFill>
                    <a:schemeClr val="bg1"/>
                  </a:solidFill>
                </a:rPr>
                <a:t> </a:t>
              </a:r>
              <a:r>
                <a:rPr dirty="0" err="1">
                  <a:solidFill>
                    <a:schemeClr val="bg1"/>
                  </a:solidFill>
                </a:rPr>
                <a:t>alimentaria</a:t>
              </a:r>
              <a:r>
                <a:rPr dirty="0">
                  <a:solidFill>
                    <a:schemeClr val="bg1"/>
                  </a:solidFill>
                </a:rPr>
                <a:t> del </a:t>
              </a:r>
              <a:r>
                <a:rPr dirty="0" smtClean="0">
                  <a:solidFill>
                    <a:schemeClr val="bg1"/>
                  </a:solidFill>
                </a:rPr>
                <a:t>País</a:t>
              </a:r>
              <a:r>
                <a:rPr lang="es-MX" dirty="0" smtClean="0">
                  <a:solidFill>
                    <a:schemeClr val="bg1"/>
                  </a:solidFill>
                </a:rPr>
                <a:t> con enfoque Territorial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225" name="CONCURRENCIA CON ENTIDADES FEDERATIVAS"/>
            <p:cNvSpPr txBox="1"/>
            <p:nvPr/>
          </p:nvSpPr>
          <p:spPr>
            <a:xfrm>
              <a:off x="2376503" y="4702417"/>
              <a:ext cx="7241408" cy="17552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 anchor="ctr">
              <a:spAutoFit/>
            </a:bodyPr>
            <a:lstStyle>
              <a:lvl1pPr defTabSz="457200">
                <a:defRPr sz="1600"/>
              </a:lvl1pPr>
            </a:lstStyle>
            <a:p>
              <a:r>
                <a:rPr lang="es-MX" sz="2900" dirty="0">
                  <a:solidFill>
                    <a:schemeClr val="bg1"/>
                  </a:solidFill>
                </a:rPr>
                <a:t>PROGRAMA ESPECIAL CONCURRENTE (PROMUEVE LA PLANEACION Y ARTICULACION TERRITORIAL DE LOS PROGRAMAS SECTORIALES)</a:t>
              </a:r>
              <a:r>
                <a:rPr lang="es-MX" sz="3200" dirty="0">
                  <a:solidFill>
                    <a:schemeClr val="bg1"/>
                  </a:solidFill>
                </a:rPr>
                <a:t> </a:t>
              </a:r>
              <a:r>
                <a:rPr lang="es-MX" sz="1200" dirty="0">
                  <a:solidFill>
                    <a:schemeClr val="bg1"/>
                  </a:solidFill>
                </a:rPr>
                <a:t>Antecedentes de los PEC </a:t>
              </a:r>
              <a:r>
                <a:rPr lang="es-MX" sz="1200" dirty="0" smtClean="0">
                  <a:solidFill>
                    <a:schemeClr val="bg1"/>
                  </a:solidFill>
                </a:rPr>
                <a:t>Estatales donde los </a:t>
              </a:r>
              <a:r>
                <a:rPr lang="es-MX" sz="1200" dirty="0">
                  <a:solidFill>
                    <a:schemeClr val="bg1"/>
                  </a:solidFill>
                </a:rPr>
                <a:t>Territorios articulan sectores</a:t>
              </a:r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258618" y="2419927"/>
            <a:ext cx="2004291" cy="286232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MODELO DE ALINEACION </a:t>
            </a:r>
            <a:r>
              <a:rPr lang="es-MX" dirty="0" smtClean="0"/>
              <a:t>FUNCIONAL</a:t>
            </a:r>
          </a:p>
          <a:p>
            <a:pPr algn="ctr"/>
            <a:endParaRPr lang="es-MX" dirty="0" smtClean="0"/>
          </a:p>
          <a:p>
            <a:pPr algn="ctr"/>
            <a:r>
              <a:rPr lang="es-MX" dirty="0" smtClean="0"/>
              <a:t>El PEC es solo un instrumento de agrupación y no de enfoque territorial como lo prevé la LDRS 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10208142" y="117693"/>
            <a:ext cx="1884218" cy="674030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AGENDA</a:t>
            </a:r>
          </a:p>
          <a:p>
            <a:r>
              <a:rPr lang="es-MX" dirty="0"/>
              <a:t>Junio 2019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6 meses posteriores a la publicación del PND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2019-2024        9 meses posteriores PND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PEF  2020</a:t>
            </a:r>
          </a:p>
        </p:txBody>
      </p:sp>
    </p:spTree>
    <p:extLst>
      <p:ext uri="{BB962C8B-B14F-4D97-AF65-F5344CB8AC3E}">
        <p14:creationId xmlns:p14="http://schemas.microsoft.com/office/powerpoint/2010/main" val="259426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F8F2184-F337-954D-AB5C-5498244916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763241"/>
              </p:ext>
            </p:extLst>
          </p:nvPr>
        </p:nvGraphicFramePr>
        <p:xfrm>
          <a:off x="2031999" y="18472"/>
          <a:ext cx="9633528" cy="6839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FC50016C-574D-5244-B598-25D97ADC303C}"/>
              </a:ext>
            </a:extLst>
          </p:cNvPr>
          <p:cNvSpPr/>
          <p:nvPr/>
        </p:nvSpPr>
        <p:spPr>
          <a:xfrm>
            <a:off x="2528620" y="55140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0F06CF3-9B75-394B-B27A-F7BDCB0AF548}"/>
              </a:ext>
            </a:extLst>
          </p:cNvPr>
          <p:cNvSpPr/>
          <p:nvPr/>
        </p:nvSpPr>
        <p:spPr>
          <a:xfrm>
            <a:off x="3043508" y="16582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F608EFB-9701-3649-B4BB-AE68722BBE85}"/>
              </a:ext>
            </a:extLst>
          </p:cNvPr>
          <p:cNvSpPr/>
          <p:nvPr/>
        </p:nvSpPr>
        <p:spPr>
          <a:xfrm>
            <a:off x="3215411" y="2970773"/>
            <a:ext cx="535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C96DACA-E71F-6B4E-A167-853BCE2BFED2}"/>
              </a:ext>
            </a:extLst>
          </p:cNvPr>
          <p:cNvSpPr/>
          <p:nvPr/>
        </p:nvSpPr>
        <p:spPr>
          <a:xfrm>
            <a:off x="2904919" y="4237500"/>
            <a:ext cx="535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ángulo 3">
            <a:extLst>
              <a:ext uri="{FF2B5EF4-FFF2-40B4-BE49-F238E27FC236}">
                <a16:creationId xmlns:a16="http://schemas.microsoft.com/office/drawing/2014/main" id="{A65EB113-6769-BF45-A200-75856C400BA2}"/>
              </a:ext>
            </a:extLst>
          </p:cNvPr>
          <p:cNvSpPr/>
          <p:nvPr/>
        </p:nvSpPr>
        <p:spPr>
          <a:xfrm>
            <a:off x="-1" y="0"/>
            <a:ext cx="988291" cy="6853382"/>
          </a:xfrm>
          <a:prstGeom prst="rect">
            <a:avLst/>
          </a:prstGeom>
          <a:solidFill>
            <a:srgbClr val="38572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CuadroTexto 5">
            <a:extLst>
              <a:ext uri="{FF2B5EF4-FFF2-40B4-BE49-F238E27FC236}">
                <a16:creationId xmlns:a16="http://schemas.microsoft.com/office/drawing/2014/main" id="{F7006726-52A4-D74E-AAB1-F3A54A1705E3}"/>
              </a:ext>
            </a:extLst>
          </p:cNvPr>
          <p:cNvSpPr txBox="1"/>
          <p:nvPr/>
        </p:nvSpPr>
        <p:spPr>
          <a:xfrm rot="16200000">
            <a:off x="-2650553" y="2692514"/>
            <a:ext cx="6260126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Al Bayan"/>
                <a:ea typeface="Al Bayan"/>
                <a:cs typeface="Al Bayan"/>
                <a:sym typeface="Al Bayan"/>
              </a:defRPr>
            </a:lvl1pPr>
          </a:lstStyle>
          <a:p>
            <a:r>
              <a:rPr lang="es-ES" sz="2400" dirty="0"/>
              <a:t>ENFOQUE DE UNA NUEVA POLITICA</a:t>
            </a:r>
            <a:endParaRPr sz="240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C96DACA-E71F-6B4E-A167-853BCE2BFED2}"/>
              </a:ext>
            </a:extLst>
          </p:cNvPr>
          <p:cNvSpPr/>
          <p:nvPr/>
        </p:nvSpPr>
        <p:spPr>
          <a:xfrm>
            <a:off x="2391406" y="5503068"/>
            <a:ext cx="535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86787348"/>
              </p:ext>
            </p:extLst>
          </p:nvPr>
        </p:nvGraphicFramePr>
        <p:xfrm>
          <a:off x="1246911" y="157018"/>
          <a:ext cx="10769600" cy="6631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3">
            <a:extLst>
              <a:ext uri="{FF2B5EF4-FFF2-40B4-BE49-F238E27FC236}">
                <a16:creationId xmlns:a16="http://schemas.microsoft.com/office/drawing/2014/main" id="{A65EB113-6769-BF45-A200-75856C400BA2}"/>
              </a:ext>
            </a:extLst>
          </p:cNvPr>
          <p:cNvSpPr/>
          <p:nvPr/>
        </p:nvSpPr>
        <p:spPr>
          <a:xfrm>
            <a:off x="-1" y="0"/>
            <a:ext cx="988291" cy="685338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" name="CuadroTexto 5">
            <a:extLst>
              <a:ext uri="{FF2B5EF4-FFF2-40B4-BE49-F238E27FC236}">
                <a16:creationId xmlns:a16="http://schemas.microsoft.com/office/drawing/2014/main" id="{F7006726-52A4-D74E-AAB1-F3A54A1705E3}"/>
              </a:ext>
            </a:extLst>
          </p:cNvPr>
          <p:cNvSpPr txBox="1"/>
          <p:nvPr/>
        </p:nvSpPr>
        <p:spPr>
          <a:xfrm rot="16200000">
            <a:off x="-2650553" y="2692514"/>
            <a:ext cx="6260126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Al Bayan"/>
                <a:ea typeface="Al Bayan"/>
                <a:cs typeface="Al Bayan"/>
                <a:sym typeface="Al Bayan"/>
              </a:defRPr>
            </a:lvl1pPr>
          </a:lstStyle>
          <a:p>
            <a:r>
              <a:rPr lang="es-ES" sz="2400" dirty="0"/>
              <a:t>LDRS OPORTUNIADES Y AMENAZAS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5851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99" y="22268"/>
            <a:ext cx="9414856" cy="685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748</TotalTime>
  <Words>1890</Words>
  <Application>Microsoft Office PowerPoint</Application>
  <PresentationFormat>Panorámica</PresentationFormat>
  <Paragraphs>169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Al Bayan</vt:lpstr>
      <vt:lpstr>Arial</vt:lpstr>
      <vt:lpstr>Arial Narrow</vt:lpstr>
      <vt:lpstr>Calibri</vt:lpstr>
      <vt:lpstr>Calibri Light</vt:lpstr>
      <vt:lpstr>Helvetica</vt:lpstr>
      <vt:lpstr>Helvetica Light</vt:lpstr>
      <vt:lpstr>Trebuchet MS</vt:lpstr>
      <vt:lpstr>Wingdings 3</vt:lpstr>
      <vt:lpstr>Faceta</vt:lpstr>
      <vt:lpstr>LEY DE DESARROLLO RURAL SUSTENTABLE</vt:lpstr>
      <vt:lpstr>Considerandos en el entorno  del sector rural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 </vt:lpstr>
      <vt:lpstr>Presentación de PowerPoint</vt:lpstr>
      <vt:lpstr>LEY DE DESARROLLO RURAL SUSTENTABLE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LEY DE DESARROLLO RURAL SUSTENTABLE</dc:title>
  <dc:creator>octavio enrique jurado juarez</dc:creator>
  <cp:lastModifiedBy>octavio enrique jurado juarez</cp:lastModifiedBy>
  <cp:revision>64</cp:revision>
  <dcterms:created xsi:type="dcterms:W3CDTF">2019-06-09T22:12:45Z</dcterms:created>
  <dcterms:modified xsi:type="dcterms:W3CDTF">2019-06-19T01:11:17Z</dcterms:modified>
</cp:coreProperties>
</file>